
<file path=[Content_Types].xml><?xml version="1.0" encoding="utf-8"?>
<Types xmlns="http://schemas.openxmlformats.org/package/2006/content-types">
  <Default Extension="fntdata" ContentType="application/x-fontdata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73" r:id="rId3"/>
    <p:sldId id="274" r:id="rId4"/>
    <p:sldId id="258" r:id="rId5"/>
    <p:sldId id="259" r:id="rId6"/>
    <p:sldId id="260" r:id="rId7"/>
    <p:sldId id="262" r:id="rId8"/>
    <p:sldId id="264" r:id="rId9"/>
    <p:sldId id="265" r:id="rId10"/>
    <p:sldId id="266" r:id="rId11"/>
    <p:sldId id="267" r:id="rId12"/>
    <p:sldId id="270" r:id="rId13"/>
    <p:sldId id="271" r:id="rId14"/>
    <p:sldId id="272" r:id="rId15"/>
  </p:sldIdLst>
  <p:sldSz cx="12192000" cy="6858000"/>
  <p:notesSz cx="12192000" cy="6858000"/>
  <p:embeddedFontLst>
    <p:embeddedFont>
      <p:font typeface="Algerian" panose="04020705040A02060702" pitchFamily="82" charset="0"/>
      <p:regular r:id="rId16"/>
      <p:bold r:id="rId17"/>
    </p:embeddedFont>
    <p:embeddedFont>
      <p:font typeface="Arial" panose="020B0604020202020204" pitchFamily="34" charset="0"/>
      <p:regular r:id="rId18"/>
      <p:bold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Century Gothic" panose="020B0502020202020204" pitchFamily="34" charset="0"/>
      <p:regular r:id="rId24"/>
      <p:bold r:id="rId25"/>
      <p:italic r:id="rId26"/>
      <p:boldItalic r:id="rId27"/>
    </p:embeddedFont>
    <p:embeddedFont>
      <p:font typeface="Gill Sans MT" panose="020B0502020104020203" pitchFamily="34" charset="0"/>
      <p:regular r:id="rId28"/>
      <p:bold r:id="rId29"/>
      <p:italic r:id="rId30"/>
      <p:boldItalic r:id="rId31"/>
    </p:embeddedFont>
    <p:embeddedFont>
      <p:font typeface="Times New Roman" panose="02020603050405020304" pitchFamily="18" charset="0"/>
      <p:regular r:id="rId32"/>
      <p:bold r:id="rId33"/>
    </p:embeddedFont>
    <p:embeddedFont>
      <p:font typeface="Wingdings" panose="05000000000000000000" pitchFamily="2" charset="2"/>
      <p:regular r:id="rId34"/>
    </p:embeddedFont>
    <p:embeddedFont>
      <p:font typeface="Wingdings 2" panose="05020102010507070707" pitchFamily="18" charset="2"/>
      <p:regular r:id="rId35"/>
    </p:embeddedFont>
    <p:embeddedFont>
      <p:font typeface="Wingdings 3" panose="05040102010807070707" pitchFamily="18" charset="2"/>
      <p:regular r:id="rId3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792" y="24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9" Type="http://schemas.openxmlformats.org/officeDocument/2006/relationships/theme" Target="theme/theme1.xml"/><Relationship Id="rId21" Type="http://schemas.openxmlformats.org/officeDocument/2006/relationships/font" Target="fonts/font6.fntdata"/><Relationship Id="rId34" Type="http://schemas.openxmlformats.org/officeDocument/2006/relationships/font" Target="fonts/font1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font" Target="fonts/font18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font" Target="fonts/font17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36" Type="http://schemas.openxmlformats.org/officeDocument/2006/relationships/font" Target="fonts/font21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font" Target="fonts/font20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10/16/2020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000" b="1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800" b="1" i="0">
                <a:solidFill>
                  <a:srgbClr val="4B1E12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10/16/2020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000" b="1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10/16/2020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000" b="1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10/16/2020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10/16/2020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7" name="bg object 17"/>
          <p:cNvSpPr/>
          <p:nvPr/>
        </p:nvSpPr>
        <p:spPr>
          <a:xfrm>
            <a:off x="9206992" y="2963291"/>
            <a:ext cx="2981960" cy="3209290"/>
          </a:xfrm>
          <a:custGeom>
            <a:avLst/>
            <a:gdLst/>
            <a:ahLst/>
            <a:cxnLst/>
            <a:rect l="l" t="t" r="r" b="b"/>
            <a:pathLst>
              <a:path w="2981959" h="3209290">
                <a:moveTo>
                  <a:pt x="2981832" y="0"/>
                </a:moveTo>
                <a:lnTo>
                  <a:pt x="2068956" y="912876"/>
                </a:lnTo>
              </a:path>
              <a:path w="2981959" h="3209290">
                <a:moveTo>
                  <a:pt x="2981832" y="227075"/>
                </a:moveTo>
                <a:lnTo>
                  <a:pt x="0" y="3208909"/>
                </a:lnTo>
              </a:path>
              <a:path w="2981959" h="3209290">
                <a:moveTo>
                  <a:pt x="2981832" y="321818"/>
                </a:moveTo>
                <a:lnTo>
                  <a:pt x="1085341" y="2218309"/>
                </a:lnTo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10443082" y="3131058"/>
            <a:ext cx="1746250" cy="1822450"/>
          </a:xfrm>
          <a:custGeom>
            <a:avLst/>
            <a:gdLst/>
            <a:ahLst/>
            <a:cxnLst/>
            <a:rect l="l" t="t" r="r" b="b"/>
            <a:pathLst>
              <a:path w="1746250" h="1822450">
                <a:moveTo>
                  <a:pt x="1745742" y="0"/>
                </a:moveTo>
                <a:lnTo>
                  <a:pt x="0" y="1745741"/>
                </a:lnTo>
              </a:path>
              <a:path w="1746250" h="1822450">
                <a:moveTo>
                  <a:pt x="1745742" y="551941"/>
                </a:moveTo>
                <a:lnTo>
                  <a:pt x="475742" y="1821941"/>
                </a:lnTo>
              </a:path>
            </a:pathLst>
          </a:custGeom>
          <a:ln w="28575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768090" y="-417829"/>
            <a:ext cx="2057400" cy="9398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000" b="1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119327" y="1225702"/>
            <a:ext cx="8293734" cy="41440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1" i="0">
                <a:solidFill>
                  <a:srgbClr val="4B1E12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10/16/2020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12204700" cy="6858000"/>
            <a:chOff x="0" y="0"/>
            <a:chExt cx="12204700" cy="6858000"/>
          </a:xfrm>
        </p:grpSpPr>
        <p:sp>
          <p:nvSpPr>
            <p:cNvPr id="4" name="object 4"/>
            <p:cNvSpPr/>
            <p:nvPr/>
          </p:nvSpPr>
          <p:spPr>
            <a:xfrm>
              <a:off x="8227948" y="8509"/>
              <a:ext cx="3810000" cy="3810000"/>
            </a:xfrm>
            <a:custGeom>
              <a:avLst/>
              <a:gdLst/>
              <a:ahLst/>
              <a:cxnLst/>
              <a:rect l="l" t="t" r="r" b="b"/>
              <a:pathLst>
                <a:path w="3810000" h="3810000">
                  <a:moveTo>
                    <a:pt x="3810000" y="0"/>
                  </a:moveTo>
                  <a:lnTo>
                    <a:pt x="0" y="3810000"/>
                  </a:lnTo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6108191" y="91567"/>
              <a:ext cx="6080760" cy="6080760"/>
            </a:xfrm>
            <a:custGeom>
              <a:avLst/>
              <a:gdLst/>
              <a:ahLst/>
              <a:cxnLst/>
              <a:rect l="l" t="t" r="r" b="b"/>
              <a:pathLst>
                <a:path w="6080759" h="6080760">
                  <a:moveTo>
                    <a:pt x="6080633" y="0"/>
                  </a:moveTo>
                  <a:lnTo>
                    <a:pt x="0" y="6080633"/>
                  </a:lnTo>
                </a:path>
                <a:path w="6080759" h="6080760">
                  <a:moveTo>
                    <a:pt x="6080633" y="137032"/>
                  </a:moveTo>
                  <a:lnTo>
                    <a:pt x="1127633" y="5090033"/>
                  </a:lnTo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7335773" y="32257"/>
              <a:ext cx="4853305" cy="4921250"/>
            </a:xfrm>
            <a:custGeom>
              <a:avLst/>
              <a:gdLst/>
              <a:ahLst/>
              <a:cxnLst/>
              <a:rect l="l" t="t" r="r" b="b"/>
              <a:pathLst>
                <a:path w="4853305" h="4921250">
                  <a:moveTo>
                    <a:pt x="4853051" y="0"/>
                  </a:moveTo>
                  <a:lnTo>
                    <a:pt x="0" y="4853051"/>
                  </a:lnTo>
                </a:path>
                <a:path w="4853305" h="4921250">
                  <a:moveTo>
                    <a:pt x="4853051" y="577342"/>
                  </a:moveTo>
                  <a:lnTo>
                    <a:pt x="509650" y="4920742"/>
                  </a:lnTo>
                </a:path>
              </a:pathLst>
            </a:custGeom>
            <a:ln w="3175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2192000" cy="6857998"/>
            </a:xfrm>
            <a:prstGeom prst="rect">
              <a:avLst/>
            </a:prstGeom>
          </p:spPr>
        </p:pic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2479294" y="179959"/>
            <a:ext cx="8435975" cy="23704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784225" marR="1892300" indent="-323215">
              <a:lnSpc>
                <a:spcPct val="100000"/>
              </a:lnSpc>
              <a:spcBef>
                <a:spcPts val="100"/>
              </a:spcBef>
              <a:tabLst>
                <a:tab pos="4034790" algn="l"/>
              </a:tabLst>
            </a:pPr>
            <a:r>
              <a:rPr spc="-5" dirty="0">
                <a:solidFill>
                  <a:srgbClr val="FFFF00"/>
                </a:solidFill>
              </a:rPr>
              <a:t>TRAF</a:t>
            </a:r>
            <a:r>
              <a:rPr spc="-25" dirty="0">
                <a:solidFill>
                  <a:srgbClr val="FFFF00"/>
                </a:solidFill>
              </a:rPr>
              <a:t>F</a:t>
            </a:r>
            <a:r>
              <a:rPr spc="-5" dirty="0">
                <a:solidFill>
                  <a:srgbClr val="FFFF00"/>
                </a:solidFill>
              </a:rPr>
              <a:t>IC</a:t>
            </a:r>
            <a:r>
              <a:rPr dirty="0">
                <a:solidFill>
                  <a:srgbClr val="FFFF00"/>
                </a:solidFill>
              </a:rPr>
              <a:t>	</a:t>
            </a:r>
            <a:r>
              <a:rPr spc="-5" dirty="0">
                <a:solidFill>
                  <a:srgbClr val="FFFF00"/>
                </a:solidFill>
              </a:rPr>
              <a:t>L</a:t>
            </a:r>
            <a:r>
              <a:rPr spc="5" dirty="0">
                <a:solidFill>
                  <a:srgbClr val="FFFF00"/>
                </a:solidFill>
              </a:rPr>
              <a:t>I</a:t>
            </a:r>
            <a:r>
              <a:rPr dirty="0">
                <a:solidFill>
                  <a:srgbClr val="FFFF00"/>
                </a:solidFill>
              </a:rPr>
              <a:t>GHT  </a:t>
            </a:r>
            <a:r>
              <a:rPr spc="-5" dirty="0">
                <a:solidFill>
                  <a:srgbClr val="FFFF00"/>
                </a:solidFill>
              </a:rPr>
              <a:t>CONTROLLER</a:t>
            </a:r>
          </a:p>
          <a:p>
            <a:pPr marL="12700">
              <a:lnSpc>
                <a:spcPts val="4060"/>
              </a:lnSpc>
            </a:pPr>
            <a:r>
              <a:rPr sz="4000" spc="-10" dirty="0">
                <a:solidFill>
                  <a:srgbClr val="F8E6CF"/>
                </a:solidFill>
                <a:latin typeface="Century Gothic"/>
                <a:cs typeface="Century Gothic"/>
              </a:rPr>
              <a:t>Based </a:t>
            </a:r>
            <a:r>
              <a:rPr sz="4000" spc="-5" dirty="0">
                <a:solidFill>
                  <a:srgbClr val="F8E6CF"/>
                </a:solidFill>
                <a:latin typeface="Century Gothic"/>
                <a:cs typeface="Century Gothic"/>
              </a:rPr>
              <a:t>on AT89C51</a:t>
            </a:r>
            <a:r>
              <a:rPr sz="4000" spc="-10" dirty="0">
                <a:solidFill>
                  <a:srgbClr val="F8E6CF"/>
                </a:solidFill>
                <a:latin typeface="Century Gothic"/>
                <a:cs typeface="Century Gothic"/>
              </a:rPr>
              <a:t> </a:t>
            </a:r>
            <a:r>
              <a:rPr sz="4000" spc="-5" dirty="0">
                <a:solidFill>
                  <a:srgbClr val="F8E6CF"/>
                </a:solidFill>
                <a:latin typeface="Century Gothic"/>
                <a:cs typeface="Century Gothic"/>
              </a:rPr>
              <a:t>Microcontroller</a:t>
            </a:r>
            <a:endParaRPr sz="4000" dirty="0">
              <a:latin typeface="Century Gothic"/>
              <a:cs typeface="Century Gothic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990968" y="4863795"/>
            <a:ext cx="4692015" cy="272125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10" dirty="0">
                <a:solidFill>
                  <a:schemeClr val="bg2"/>
                </a:solidFill>
                <a:latin typeface="Times New Roman"/>
                <a:cs typeface="Times New Roman"/>
              </a:rPr>
              <a:t>Presented</a:t>
            </a:r>
            <a:r>
              <a:rPr sz="3600" b="1" spc="-25" dirty="0">
                <a:solidFill>
                  <a:schemeClr val="bg2"/>
                </a:solidFill>
                <a:latin typeface="Times New Roman"/>
                <a:cs typeface="Times New Roman"/>
              </a:rPr>
              <a:t> </a:t>
            </a:r>
            <a:r>
              <a:rPr sz="3600" b="1" dirty="0">
                <a:solidFill>
                  <a:schemeClr val="bg2"/>
                </a:solidFill>
                <a:latin typeface="Times New Roman"/>
                <a:cs typeface="Times New Roman"/>
              </a:rPr>
              <a:t>By:</a:t>
            </a:r>
            <a:endParaRPr sz="3600" dirty="0">
              <a:solidFill>
                <a:schemeClr val="bg2"/>
              </a:solidFill>
              <a:latin typeface="Times New Roman"/>
              <a:cs typeface="Times New Roman"/>
            </a:endParaRPr>
          </a:p>
          <a:p>
            <a:pPr marL="2298700" lvl="5">
              <a:spcBef>
                <a:spcPts val="20"/>
              </a:spcBef>
            </a:pPr>
            <a:r>
              <a:rPr lang="en-US" sz="2800" b="1" spc="-5" dirty="0">
                <a:solidFill>
                  <a:schemeClr val="bg2"/>
                </a:solidFill>
                <a:latin typeface="Times New Roman"/>
                <a:cs typeface="Times New Roman"/>
              </a:rPr>
              <a:t>FA17-BCE-014</a:t>
            </a:r>
          </a:p>
          <a:p>
            <a:pPr marL="2298700" lvl="5">
              <a:spcBef>
                <a:spcPts val="20"/>
              </a:spcBef>
            </a:pPr>
            <a:r>
              <a:rPr lang="en-US" sz="2800" b="1" spc="-5" dirty="0">
                <a:solidFill>
                  <a:schemeClr val="bg2"/>
                </a:solidFill>
                <a:latin typeface="Times New Roman"/>
                <a:cs typeface="Times New Roman"/>
              </a:rPr>
              <a:t>FA17-BCE-052</a:t>
            </a:r>
          </a:p>
          <a:p>
            <a:pPr marL="2298700" lvl="5">
              <a:spcBef>
                <a:spcPts val="20"/>
              </a:spcBef>
            </a:pPr>
            <a:r>
              <a:rPr lang="en-US" sz="2800" b="1" spc="-5" dirty="0">
                <a:solidFill>
                  <a:schemeClr val="bg2"/>
                </a:solidFill>
                <a:latin typeface="Times New Roman"/>
                <a:cs typeface="Times New Roman"/>
              </a:rPr>
              <a:t>FA17-BCE-087</a:t>
            </a:r>
          </a:p>
          <a:p>
            <a:pPr marL="12700">
              <a:lnSpc>
                <a:spcPct val="100000"/>
              </a:lnSpc>
              <a:spcBef>
                <a:spcPts val="20"/>
              </a:spcBef>
            </a:pPr>
            <a:endParaRPr lang="en-US" sz="2800" b="1" spc="-5" dirty="0">
              <a:solidFill>
                <a:schemeClr val="bg2"/>
              </a:solidFill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20"/>
              </a:spcBef>
            </a:pPr>
            <a:endParaRPr sz="28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670810" y="116840"/>
            <a:ext cx="5850890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dirty="0">
                <a:solidFill>
                  <a:srgbClr val="122F39"/>
                </a:solidFill>
              </a:rPr>
              <a:t>CIRCUIT</a:t>
            </a:r>
            <a:r>
              <a:rPr sz="4800" spc="-200" dirty="0">
                <a:solidFill>
                  <a:srgbClr val="122F39"/>
                </a:solidFill>
              </a:rPr>
              <a:t> </a:t>
            </a:r>
            <a:r>
              <a:rPr sz="4800" spc="-5" dirty="0">
                <a:solidFill>
                  <a:srgbClr val="122F39"/>
                </a:solidFill>
              </a:rPr>
              <a:t>DIAGRAM</a:t>
            </a:r>
            <a:endParaRPr sz="480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5704" y="873760"/>
            <a:ext cx="9597096" cy="591803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23945" y="304800"/>
            <a:ext cx="3289047" cy="62773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715">
              <a:lnSpc>
                <a:spcPct val="100000"/>
              </a:lnSpc>
              <a:spcBef>
                <a:spcPts val="95"/>
              </a:spcBef>
            </a:pPr>
            <a:r>
              <a:rPr sz="4000" spc="-5" dirty="0">
                <a:solidFill>
                  <a:srgbClr val="4B1E12"/>
                </a:solidFill>
              </a:rPr>
              <a:t>WORKING</a:t>
            </a:r>
            <a:endParaRPr sz="4000" dirty="0"/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42545">
              <a:lnSpc>
                <a:spcPct val="137900"/>
              </a:lnSpc>
              <a:spcBef>
                <a:spcPts val="100"/>
              </a:spcBef>
              <a:buClr>
                <a:srgbClr val="FFFFFF"/>
              </a:buClr>
              <a:buSzPct val="80357"/>
              <a:buFont typeface="Wingdings"/>
              <a:buChar char=""/>
              <a:tabLst>
                <a:tab pos="299720" algn="l"/>
              </a:tabLst>
            </a:pPr>
            <a:r>
              <a:rPr spc="-5" dirty="0"/>
              <a:t>The </a:t>
            </a:r>
            <a:r>
              <a:rPr spc="-10" dirty="0"/>
              <a:t>pins </a:t>
            </a:r>
            <a:r>
              <a:rPr spc="-5" dirty="0"/>
              <a:t>of the </a:t>
            </a:r>
            <a:r>
              <a:rPr spc="-10" dirty="0"/>
              <a:t>various </a:t>
            </a:r>
            <a:r>
              <a:rPr spc="-5" dirty="0"/>
              <a:t>input </a:t>
            </a:r>
            <a:r>
              <a:rPr spc="-10" dirty="0"/>
              <a:t>output ports </a:t>
            </a:r>
            <a:r>
              <a:rPr spc="-5" dirty="0"/>
              <a:t>of the  microcontroller are </a:t>
            </a:r>
            <a:r>
              <a:rPr spc="-10" dirty="0"/>
              <a:t>connected directly </a:t>
            </a:r>
            <a:r>
              <a:rPr spc="-5" dirty="0"/>
              <a:t>to the  </a:t>
            </a:r>
            <a:r>
              <a:rPr spc="-10" dirty="0"/>
              <a:t>given</a:t>
            </a:r>
            <a:r>
              <a:rPr spc="-5" dirty="0"/>
              <a:t> LEDs.</a:t>
            </a:r>
          </a:p>
          <a:p>
            <a:pPr marL="299085" indent="-287020">
              <a:lnSpc>
                <a:spcPct val="100000"/>
              </a:lnSpc>
              <a:spcBef>
                <a:spcPts val="1270"/>
              </a:spcBef>
              <a:buClr>
                <a:srgbClr val="FFFFFF"/>
              </a:buClr>
              <a:buSzPct val="80357"/>
              <a:buFont typeface="Wingdings"/>
              <a:buChar char=""/>
              <a:tabLst>
                <a:tab pos="299720" algn="l"/>
              </a:tabLst>
            </a:pPr>
            <a:r>
              <a:rPr spc="-5" dirty="0"/>
              <a:t>The </a:t>
            </a:r>
            <a:r>
              <a:rPr spc="-10" dirty="0"/>
              <a:t>8051 </a:t>
            </a:r>
            <a:r>
              <a:rPr spc="-5" dirty="0"/>
              <a:t>is programmed in a manner that</a:t>
            </a:r>
            <a:r>
              <a:rPr spc="70" dirty="0"/>
              <a:t> </a:t>
            </a:r>
            <a:r>
              <a:rPr spc="-5" dirty="0"/>
              <a:t>the</a:t>
            </a:r>
          </a:p>
          <a:p>
            <a:pPr marL="12700" marR="5080">
              <a:lnSpc>
                <a:spcPct val="137900"/>
              </a:lnSpc>
            </a:pPr>
            <a:r>
              <a:rPr spc="-5" dirty="0"/>
              <a:t>respective LEDs </a:t>
            </a:r>
            <a:r>
              <a:rPr spc="-10" dirty="0"/>
              <a:t>glow </a:t>
            </a:r>
            <a:r>
              <a:rPr spc="-5" dirty="0"/>
              <a:t>by setting the required </a:t>
            </a:r>
            <a:r>
              <a:rPr spc="-10" dirty="0"/>
              <a:t>bit  </a:t>
            </a:r>
            <a:r>
              <a:rPr spc="-5" dirty="0"/>
              <a:t>using assembly language </a:t>
            </a:r>
            <a:r>
              <a:rPr spc="-10" dirty="0"/>
              <a:t>and </a:t>
            </a:r>
            <a:r>
              <a:rPr spc="-5" dirty="0"/>
              <a:t>a </a:t>
            </a:r>
            <a:r>
              <a:rPr spc="-10" dirty="0"/>
              <a:t>certain amount  </a:t>
            </a:r>
            <a:r>
              <a:rPr spc="-5" dirty="0"/>
              <a:t>of </a:t>
            </a:r>
            <a:r>
              <a:rPr spc="-10" dirty="0"/>
              <a:t>delay </a:t>
            </a:r>
            <a:r>
              <a:rPr spc="-5" dirty="0"/>
              <a:t>is </a:t>
            </a:r>
            <a:r>
              <a:rPr spc="-10" dirty="0"/>
              <a:t>provided depending </a:t>
            </a:r>
            <a:r>
              <a:rPr spc="-5" dirty="0"/>
              <a:t>on the</a:t>
            </a:r>
            <a:r>
              <a:rPr spc="70" dirty="0"/>
              <a:t> </a:t>
            </a:r>
            <a:r>
              <a:rPr spc="-5" dirty="0"/>
              <a:t>user.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684778" y="217424"/>
            <a:ext cx="3469004" cy="696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400" dirty="0">
                <a:latin typeface="Century Gothic"/>
                <a:cs typeface="Century Gothic"/>
              </a:rPr>
              <a:t>MOTIVATI</a:t>
            </a:r>
            <a:r>
              <a:rPr sz="4400" spc="-15" dirty="0">
                <a:latin typeface="Century Gothic"/>
                <a:cs typeface="Century Gothic"/>
              </a:rPr>
              <a:t>O</a:t>
            </a:r>
            <a:r>
              <a:rPr sz="4400" dirty="0">
                <a:latin typeface="Century Gothic"/>
                <a:cs typeface="Century Gothic"/>
              </a:rPr>
              <a:t>N</a:t>
            </a:r>
            <a:endParaRPr sz="4400">
              <a:latin typeface="Century Gothic"/>
              <a:cs typeface="Century Gothic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570736" y="1376883"/>
            <a:ext cx="8295005" cy="42392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9085" marR="125730" indent="-287020">
              <a:lnSpc>
                <a:spcPct val="100000"/>
              </a:lnSpc>
              <a:spcBef>
                <a:spcPts val="100"/>
              </a:spcBef>
            </a:pPr>
            <a:r>
              <a:rPr sz="2850" spc="5" dirty="0">
                <a:solidFill>
                  <a:srgbClr val="FFFFFF"/>
                </a:solidFill>
                <a:latin typeface="Wingdings 3"/>
                <a:cs typeface="Wingdings 3"/>
              </a:rPr>
              <a:t></a:t>
            </a:r>
            <a:r>
              <a:rPr sz="3600" b="1" spc="5" dirty="0">
                <a:solidFill>
                  <a:srgbClr val="362547"/>
                </a:solidFill>
                <a:latin typeface="Century Gothic"/>
                <a:cs typeface="Century Gothic"/>
              </a:rPr>
              <a:t>The </a:t>
            </a:r>
            <a:r>
              <a:rPr sz="3600" b="1" spc="-5" dirty="0">
                <a:solidFill>
                  <a:srgbClr val="362547"/>
                </a:solidFill>
                <a:latin typeface="Century Gothic"/>
                <a:cs typeface="Century Gothic"/>
              </a:rPr>
              <a:t>project </a:t>
            </a:r>
            <a:r>
              <a:rPr sz="3600" b="1" dirty="0">
                <a:solidFill>
                  <a:srgbClr val="362547"/>
                </a:solidFill>
                <a:latin typeface="Century Gothic"/>
                <a:cs typeface="Century Gothic"/>
              </a:rPr>
              <a:t>finds </a:t>
            </a:r>
            <a:r>
              <a:rPr sz="3600" b="1" spc="-5" dirty="0">
                <a:solidFill>
                  <a:srgbClr val="362547"/>
                </a:solidFill>
                <a:latin typeface="Century Gothic"/>
                <a:cs typeface="Century Gothic"/>
              </a:rPr>
              <a:t>high practical and  </a:t>
            </a:r>
            <a:r>
              <a:rPr sz="3600" b="1" dirty="0">
                <a:solidFill>
                  <a:srgbClr val="362547"/>
                </a:solidFill>
                <a:latin typeface="Century Gothic"/>
                <a:cs typeface="Century Gothic"/>
              </a:rPr>
              <a:t>widespread</a:t>
            </a:r>
            <a:r>
              <a:rPr sz="3600" b="1" spc="-40" dirty="0">
                <a:solidFill>
                  <a:srgbClr val="362547"/>
                </a:solidFill>
                <a:latin typeface="Century Gothic"/>
                <a:cs typeface="Century Gothic"/>
              </a:rPr>
              <a:t> </a:t>
            </a:r>
            <a:r>
              <a:rPr sz="3600" b="1" spc="-5" dirty="0">
                <a:solidFill>
                  <a:srgbClr val="362547"/>
                </a:solidFill>
                <a:latin typeface="Century Gothic"/>
                <a:cs typeface="Century Gothic"/>
              </a:rPr>
              <a:t>use.</a:t>
            </a:r>
            <a:endParaRPr sz="3600">
              <a:latin typeface="Century Gothic"/>
              <a:cs typeface="Century Gothic"/>
            </a:endParaRPr>
          </a:p>
          <a:p>
            <a:pPr marL="299085" marR="502284" indent="-287020">
              <a:lnSpc>
                <a:spcPct val="100000"/>
              </a:lnSpc>
              <a:spcBef>
                <a:spcPts val="1465"/>
              </a:spcBef>
            </a:pPr>
            <a:r>
              <a:rPr sz="2850" spc="5" dirty="0">
                <a:solidFill>
                  <a:srgbClr val="FFFFFF"/>
                </a:solidFill>
                <a:latin typeface="Wingdings 3"/>
                <a:cs typeface="Wingdings 3"/>
              </a:rPr>
              <a:t></a:t>
            </a:r>
            <a:r>
              <a:rPr sz="3600" b="1" spc="5" dirty="0">
                <a:solidFill>
                  <a:srgbClr val="362547"/>
                </a:solidFill>
                <a:latin typeface="Century Gothic"/>
                <a:cs typeface="Century Gothic"/>
              </a:rPr>
              <a:t>It </a:t>
            </a:r>
            <a:r>
              <a:rPr sz="3600" b="1" dirty="0">
                <a:solidFill>
                  <a:srgbClr val="362547"/>
                </a:solidFill>
                <a:latin typeface="Century Gothic"/>
                <a:cs typeface="Century Gothic"/>
              </a:rPr>
              <a:t>is a </a:t>
            </a:r>
            <a:r>
              <a:rPr sz="3600" b="1" spc="-5" dirty="0">
                <a:solidFill>
                  <a:srgbClr val="362547"/>
                </a:solidFill>
                <a:latin typeface="Century Gothic"/>
                <a:cs typeface="Century Gothic"/>
              </a:rPr>
              <a:t>very primitive application of  </a:t>
            </a:r>
            <a:r>
              <a:rPr sz="3600" b="1" dirty="0">
                <a:solidFill>
                  <a:srgbClr val="362547"/>
                </a:solidFill>
                <a:latin typeface="Century Gothic"/>
                <a:cs typeface="Century Gothic"/>
              </a:rPr>
              <a:t>the</a:t>
            </a:r>
            <a:r>
              <a:rPr sz="3600" b="1" spc="-20" dirty="0">
                <a:solidFill>
                  <a:srgbClr val="362547"/>
                </a:solidFill>
                <a:latin typeface="Century Gothic"/>
                <a:cs typeface="Century Gothic"/>
              </a:rPr>
              <a:t> </a:t>
            </a:r>
            <a:r>
              <a:rPr sz="3600" b="1" dirty="0">
                <a:solidFill>
                  <a:srgbClr val="362547"/>
                </a:solidFill>
                <a:latin typeface="Century Gothic"/>
                <a:cs typeface="Century Gothic"/>
              </a:rPr>
              <a:t>microcontroller.</a:t>
            </a:r>
            <a:endParaRPr sz="3600">
              <a:latin typeface="Century Gothic"/>
              <a:cs typeface="Century Gothic"/>
            </a:endParaRPr>
          </a:p>
          <a:p>
            <a:pPr marL="299085" marR="5080" indent="-287020">
              <a:lnSpc>
                <a:spcPct val="100000"/>
              </a:lnSpc>
              <a:spcBef>
                <a:spcPts val="1465"/>
              </a:spcBef>
            </a:pPr>
            <a:r>
              <a:rPr sz="2850" dirty="0">
                <a:solidFill>
                  <a:srgbClr val="FFFFFF"/>
                </a:solidFill>
                <a:latin typeface="Wingdings 3"/>
                <a:cs typeface="Wingdings 3"/>
              </a:rPr>
              <a:t></a:t>
            </a:r>
            <a:r>
              <a:rPr sz="3600" b="1" dirty="0">
                <a:solidFill>
                  <a:srgbClr val="362547"/>
                </a:solidFill>
                <a:latin typeface="Century Gothic"/>
                <a:cs typeface="Century Gothic"/>
              </a:rPr>
              <a:t>Easy </a:t>
            </a:r>
            <a:r>
              <a:rPr sz="3600" b="1" spc="-5" dirty="0">
                <a:solidFill>
                  <a:srgbClr val="362547"/>
                </a:solidFill>
                <a:latin typeface="Century Gothic"/>
                <a:cs typeface="Century Gothic"/>
              </a:rPr>
              <a:t>and convenient </a:t>
            </a:r>
            <a:r>
              <a:rPr sz="3600" b="1" dirty="0">
                <a:solidFill>
                  <a:srgbClr val="362547"/>
                </a:solidFill>
                <a:latin typeface="Century Gothic"/>
                <a:cs typeface="Century Gothic"/>
              </a:rPr>
              <a:t>to </a:t>
            </a:r>
            <a:r>
              <a:rPr sz="3600" b="1" spc="-5" dirty="0">
                <a:solidFill>
                  <a:srgbClr val="362547"/>
                </a:solidFill>
                <a:latin typeface="Century Gothic"/>
                <a:cs typeface="Century Gothic"/>
              </a:rPr>
              <a:t>be built </a:t>
            </a:r>
            <a:r>
              <a:rPr sz="3600" b="1" dirty="0">
                <a:solidFill>
                  <a:srgbClr val="362547"/>
                </a:solidFill>
                <a:latin typeface="Century Gothic"/>
                <a:cs typeface="Century Gothic"/>
              </a:rPr>
              <a:t>for  a </a:t>
            </a:r>
            <a:r>
              <a:rPr sz="3600" b="1" spc="-5" dirty="0">
                <a:solidFill>
                  <a:srgbClr val="362547"/>
                </a:solidFill>
                <a:latin typeface="Century Gothic"/>
                <a:cs typeface="Century Gothic"/>
              </a:rPr>
              <a:t>beginner as </a:t>
            </a:r>
            <a:r>
              <a:rPr sz="3600" b="1" dirty="0">
                <a:solidFill>
                  <a:srgbClr val="362547"/>
                </a:solidFill>
                <a:latin typeface="Century Gothic"/>
                <a:cs typeface="Century Gothic"/>
              </a:rPr>
              <a:t>the </a:t>
            </a:r>
            <a:r>
              <a:rPr sz="3600" b="1" spc="-5" dirty="0">
                <a:solidFill>
                  <a:srgbClr val="362547"/>
                </a:solidFill>
                <a:latin typeface="Century Gothic"/>
                <a:cs typeface="Century Gothic"/>
              </a:rPr>
              <a:t>coding comprises  of basic</a:t>
            </a:r>
            <a:r>
              <a:rPr sz="3600" b="1" spc="-25" dirty="0">
                <a:solidFill>
                  <a:srgbClr val="362547"/>
                </a:solidFill>
                <a:latin typeface="Century Gothic"/>
                <a:cs typeface="Century Gothic"/>
              </a:rPr>
              <a:t> </a:t>
            </a:r>
            <a:r>
              <a:rPr sz="3600" b="1" dirty="0">
                <a:solidFill>
                  <a:srgbClr val="362547"/>
                </a:solidFill>
                <a:latin typeface="Century Gothic"/>
                <a:cs typeface="Century Gothic"/>
              </a:rPr>
              <a:t>instructions.</a:t>
            </a:r>
            <a:endParaRPr sz="3600">
              <a:latin typeface="Century Gothic"/>
              <a:cs typeface="Century Gothic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733800" y="228600"/>
            <a:ext cx="4038600" cy="936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5" dirty="0"/>
              <a:t>SCOPE</a:t>
            </a:r>
            <a:endParaRPr spc="-5" dirty="0"/>
          </a:p>
        </p:txBody>
      </p:sp>
      <p:sp>
        <p:nvSpPr>
          <p:cNvPr id="3" name="object 3"/>
          <p:cNvSpPr txBox="1"/>
          <p:nvPr/>
        </p:nvSpPr>
        <p:spPr>
          <a:xfrm>
            <a:off x="1159560" y="496646"/>
            <a:ext cx="9500235" cy="56972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620645">
              <a:lnSpc>
                <a:spcPts val="6725"/>
              </a:lnSpc>
              <a:spcBef>
                <a:spcPts val="100"/>
              </a:spcBef>
            </a:pPr>
            <a:endParaRPr sz="6000" dirty="0">
              <a:latin typeface="Times New Roman"/>
              <a:cs typeface="Times New Roman"/>
            </a:endParaRPr>
          </a:p>
          <a:p>
            <a:pPr marL="12700">
              <a:lnSpc>
                <a:spcPts val="4325"/>
              </a:lnSpc>
            </a:pPr>
            <a:r>
              <a:rPr sz="4000" b="1" spc="-5" dirty="0">
                <a:solidFill>
                  <a:srgbClr val="001F5F"/>
                </a:solidFill>
                <a:latin typeface="Times New Roman"/>
                <a:cs typeface="Times New Roman"/>
              </a:rPr>
              <a:t>This </a:t>
            </a:r>
            <a:r>
              <a:rPr sz="4000" b="1" spc="-15" dirty="0">
                <a:solidFill>
                  <a:srgbClr val="001F5F"/>
                </a:solidFill>
                <a:latin typeface="Times New Roman"/>
                <a:cs typeface="Times New Roman"/>
              </a:rPr>
              <a:t>project </a:t>
            </a:r>
            <a:r>
              <a:rPr sz="4000" b="1" dirty="0">
                <a:solidFill>
                  <a:srgbClr val="001F5F"/>
                </a:solidFill>
                <a:latin typeface="Times New Roman"/>
                <a:cs typeface="Times New Roman"/>
              </a:rPr>
              <a:t>can </a:t>
            </a:r>
            <a:r>
              <a:rPr sz="4000" b="1" spc="-5" dirty="0">
                <a:solidFill>
                  <a:srgbClr val="001F5F"/>
                </a:solidFill>
                <a:latin typeface="Times New Roman"/>
                <a:cs typeface="Times New Roman"/>
              </a:rPr>
              <a:t>be enhanced in such a</a:t>
            </a:r>
            <a:r>
              <a:rPr sz="4000" b="1" spc="35" dirty="0">
                <a:solidFill>
                  <a:srgbClr val="001F5F"/>
                </a:solidFill>
                <a:latin typeface="Times New Roman"/>
                <a:cs typeface="Times New Roman"/>
              </a:rPr>
              <a:t> </a:t>
            </a:r>
            <a:r>
              <a:rPr sz="4000" b="1" spc="-5" dirty="0">
                <a:solidFill>
                  <a:srgbClr val="001F5F"/>
                </a:solidFill>
                <a:latin typeface="Times New Roman"/>
                <a:cs typeface="Times New Roman"/>
              </a:rPr>
              <a:t>way</a:t>
            </a:r>
            <a:endParaRPr sz="4000" dirty="0">
              <a:latin typeface="Times New Roman"/>
              <a:cs typeface="Times New Roman"/>
            </a:endParaRPr>
          </a:p>
          <a:p>
            <a:pPr marL="12700" marR="5080">
              <a:lnSpc>
                <a:spcPct val="100000"/>
              </a:lnSpc>
              <a:spcBef>
                <a:spcPts val="5"/>
              </a:spcBef>
            </a:pPr>
            <a:r>
              <a:rPr sz="4000" b="1" spc="-5" dirty="0">
                <a:solidFill>
                  <a:srgbClr val="001F5F"/>
                </a:solidFill>
                <a:latin typeface="Times New Roman"/>
                <a:cs typeface="Times New Roman"/>
              </a:rPr>
              <a:t>as to </a:t>
            </a:r>
            <a:r>
              <a:rPr sz="4000" b="1" spc="-15" dirty="0">
                <a:solidFill>
                  <a:srgbClr val="001F5F"/>
                </a:solidFill>
                <a:latin typeface="Times New Roman"/>
                <a:cs typeface="Times New Roman"/>
              </a:rPr>
              <a:t>control </a:t>
            </a:r>
            <a:r>
              <a:rPr sz="4000" b="1" spc="-5" dirty="0">
                <a:solidFill>
                  <a:srgbClr val="001F5F"/>
                </a:solidFill>
                <a:latin typeface="Times New Roman"/>
                <a:cs typeface="Times New Roman"/>
              </a:rPr>
              <a:t>automatically the signals  depending on the </a:t>
            </a:r>
            <a:r>
              <a:rPr sz="4000" b="1" dirty="0">
                <a:solidFill>
                  <a:srgbClr val="001F5F"/>
                </a:solidFill>
                <a:latin typeface="Times New Roman"/>
                <a:cs typeface="Times New Roman"/>
              </a:rPr>
              <a:t>traffic </a:t>
            </a:r>
            <a:r>
              <a:rPr sz="4000" b="1" spc="-5" dirty="0">
                <a:solidFill>
                  <a:srgbClr val="001F5F"/>
                </a:solidFill>
                <a:latin typeface="Times New Roman"/>
                <a:cs typeface="Times New Roman"/>
              </a:rPr>
              <a:t>density </a:t>
            </a:r>
            <a:r>
              <a:rPr sz="4000" b="1" dirty="0">
                <a:solidFill>
                  <a:srgbClr val="001F5F"/>
                </a:solidFill>
                <a:latin typeface="Times New Roman"/>
                <a:cs typeface="Times New Roman"/>
              </a:rPr>
              <a:t>on </a:t>
            </a:r>
            <a:r>
              <a:rPr sz="4000" b="1" spc="-5" dirty="0">
                <a:solidFill>
                  <a:srgbClr val="001F5F"/>
                </a:solidFill>
                <a:latin typeface="Times New Roman"/>
                <a:cs typeface="Times New Roman"/>
              </a:rPr>
              <a:t>the  </a:t>
            </a:r>
            <a:r>
              <a:rPr sz="4000" b="1" spc="-20" dirty="0">
                <a:solidFill>
                  <a:srgbClr val="001F5F"/>
                </a:solidFill>
                <a:latin typeface="Times New Roman"/>
                <a:cs typeface="Times New Roman"/>
              </a:rPr>
              <a:t>roads </a:t>
            </a:r>
            <a:r>
              <a:rPr sz="4000" b="1" spc="-5" dirty="0">
                <a:solidFill>
                  <a:srgbClr val="001F5F"/>
                </a:solidFill>
                <a:latin typeface="Times New Roman"/>
                <a:cs typeface="Times New Roman"/>
              </a:rPr>
              <a:t>using </a:t>
            </a:r>
            <a:r>
              <a:rPr sz="4000" b="1" dirty="0">
                <a:solidFill>
                  <a:srgbClr val="001F5F"/>
                </a:solidFill>
                <a:latin typeface="Times New Roman"/>
                <a:cs typeface="Times New Roman"/>
              </a:rPr>
              <a:t>sensors like </a:t>
            </a:r>
            <a:r>
              <a:rPr sz="4000" b="1" spc="-5" dirty="0">
                <a:solidFill>
                  <a:srgbClr val="001F5F"/>
                </a:solidFill>
                <a:latin typeface="Times New Roman"/>
                <a:cs typeface="Times New Roman"/>
              </a:rPr>
              <a:t>IR  detector/receiver module extended with  automatic turn off when no vehicles </a:t>
            </a:r>
            <a:r>
              <a:rPr sz="4000" b="1" spc="-30" dirty="0">
                <a:solidFill>
                  <a:srgbClr val="001F5F"/>
                </a:solidFill>
                <a:latin typeface="Times New Roman"/>
                <a:cs typeface="Times New Roman"/>
              </a:rPr>
              <a:t>are  </a:t>
            </a:r>
            <a:r>
              <a:rPr sz="4000" b="1" spc="-5" dirty="0">
                <a:solidFill>
                  <a:srgbClr val="001F5F"/>
                </a:solidFill>
                <a:latin typeface="Times New Roman"/>
                <a:cs typeface="Times New Roman"/>
              </a:rPr>
              <a:t>running on any </a:t>
            </a:r>
            <a:r>
              <a:rPr sz="4000" b="1" dirty="0">
                <a:solidFill>
                  <a:srgbClr val="001F5F"/>
                </a:solidFill>
                <a:latin typeface="Times New Roman"/>
                <a:cs typeface="Times New Roman"/>
              </a:rPr>
              <a:t>side </a:t>
            </a:r>
            <a:r>
              <a:rPr sz="4000" b="1" spc="-5" dirty="0">
                <a:solidFill>
                  <a:srgbClr val="001F5F"/>
                </a:solidFill>
                <a:latin typeface="Times New Roman"/>
                <a:cs typeface="Times New Roman"/>
              </a:rPr>
              <a:t>of the </a:t>
            </a:r>
            <a:r>
              <a:rPr sz="4000" b="1" spc="-20" dirty="0">
                <a:solidFill>
                  <a:srgbClr val="001F5F"/>
                </a:solidFill>
                <a:latin typeface="Times New Roman"/>
                <a:cs typeface="Times New Roman"/>
              </a:rPr>
              <a:t>road </a:t>
            </a:r>
            <a:r>
              <a:rPr sz="4000" b="1" spc="-5" dirty="0">
                <a:solidFill>
                  <a:srgbClr val="001F5F"/>
                </a:solidFill>
                <a:latin typeface="Times New Roman"/>
                <a:cs typeface="Times New Roman"/>
              </a:rPr>
              <a:t>which helps  in </a:t>
            </a:r>
            <a:r>
              <a:rPr sz="4000" b="1" spc="-10" dirty="0">
                <a:solidFill>
                  <a:srgbClr val="001F5F"/>
                </a:solidFill>
                <a:latin typeface="Times New Roman"/>
                <a:cs typeface="Times New Roman"/>
              </a:rPr>
              <a:t>power </a:t>
            </a:r>
            <a:r>
              <a:rPr sz="4000" b="1" spc="-5" dirty="0">
                <a:solidFill>
                  <a:srgbClr val="001F5F"/>
                </a:solidFill>
                <a:latin typeface="Times New Roman"/>
                <a:cs typeface="Times New Roman"/>
              </a:rPr>
              <a:t>consumption</a:t>
            </a:r>
            <a:r>
              <a:rPr sz="4000" b="1" spc="-30" dirty="0">
                <a:solidFill>
                  <a:srgbClr val="001F5F"/>
                </a:solidFill>
                <a:latin typeface="Times New Roman"/>
                <a:cs typeface="Times New Roman"/>
              </a:rPr>
              <a:t> </a:t>
            </a:r>
            <a:r>
              <a:rPr sz="4000" b="1" dirty="0">
                <a:solidFill>
                  <a:srgbClr val="001F5F"/>
                </a:solidFill>
                <a:latin typeface="Times New Roman"/>
                <a:cs typeface="Times New Roman"/>
              </a:rPr>
              <a:t>saving.</a:t>
            </a:r>
            <a:endParaRPr sz="40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045463" y="1220724"/>
            <a:ext cx="11158220" cy="4958080"/>
            <a:chOff x="1045463" y="1220724"/>
            <a:chExt cx="11158220" cy="495808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45463" y="3520440"/>
              <a:ext cx="10203180" cy="2368295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51559" y="1220724"/>
              <a:ext cx="10190988" cy="235610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76083" y="1300226"/>
              <a:ext cx="10087978" cy="2250483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54339" y="152400"/>
            <a:ext cx="6823710" cy="1846659"/>
          </a:xfrm>
        </p:spPr>
        <p:txBody>
          <a:bodyPr/>
          <a:lstStyle/>
          <a:p>
            <a:r>
              <a:rPr lang="en-US" spc="-5" dirty="0"/>
              <a:t>INTRODUCTION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9326" y="1225702"/>
            <a:ext cx="8939073" cy="3112647"/>
          </a:xfrm>
        </p:spPr>
        <p:txBody>
          <a:bodyPr/>
          <a:lstStyle/>
          <a:p>
            <a:pPr marL="320040" marR="207645" indent="-281940">
              <a:lnSpc>
                <a:spcPts val="3460"/>
              </a:lnSpc>
              <a:spcBef>
                <a:spcPts val="530"/>
              </a:spcBef>
              <a:buClr>
                <a:srgbClr val="3790A6"/>
              </a:buClr>
              <a:buSzPct val="79687"/>
              <a:buFont typeface="Wingdings 2"/>
              <a:buChar char=""/>
              <a:tabLst>
                <a:tab pos="320040" algn="l"/>
              </a:tabLst>
            </a:pPr>
            <a:r>
              <a:rPr lang="en-US" spc="-5" dirty="0">
                <a:latin typeface="Calibri"/>
                <a:cs typeface="Calibri"/>
              </a:rPr>
              <a:t>Traffic lights </a:t>
            </a:r>
            <a:r>
              <a:rPr lang="en-US" dirty="0">
                <a:latin typeface="Calibri"/>
                <a:cs typeface="Calibri"/>
              </a:rPr>
              <a:t>have </a:t>
            </a:r>
            <a:r>
              <a:rPr lang="en-US" spc="-5" dirty="0">
                <a:latin typeface="Calibri"/>
                <a:cs typeface="Calibri"/>
              </a:rPr>
              <a:t>become </a:t>
            </a:r>
            <a:r>
              <a:rPr lang="en-US" dirty="0">
                <a:latin typeface="Calibri"/>
                <a:cs typeface="Calibri"/>
              </a:rPr>
              <a:t>an </a:t>
            </a:r>
            <a:r>
              <a:rPr lang="en-US" spc="-5" dirty="0">
                <a:latin typeface="Calibri"/>
                <a:cs typeface="Calibri"/>
              </a:rPr>
              <a:t>integral part  </a:t>
            </a:r>
            <a:r>
              <a:rPr lang="en-US" spc="5" dirty="0">
                <a:latin typeface="Calibri"/>
                <a:cs typeface="Calibri"/>
              </a:rPr>
              <a:t>of </a:t>
            </a:r>
            <a:r>
              <a:rPr lang="en-US" spc="-5" dirty="0">
                <a:latin typeface="Calibri"/>
                <a:cs typeface="Calibri"/>
              </a:rPr>
              <a:t>human’s day-to-day</a:t>
            </a:r>
            <a:r>
              <a:rPr lang="en-US" spc="-30" dirty="0">
                <a:latin typeface="Calibri"/>
                <a:cs typeface="Calibri"/>
              </a:rPr>
              <a:t> </a:t>
            </a:r>
            <a:r>
              <a:rPr lang="en-US" spc="-5" dirty="0">
                <a:latin typeface="Calibri"/>
                <a:cs typeface="Calibri"/>
              </a:rPr>
              <a:t>life.</a:t>
            </a:r>
            <a:endParaRPr lang="en-US" dirty="0">
              <a:latin typeface="Calibri"/>
              <a:cs typeface="Calibri"/>
            </a:endParaRPr>
          </a:p>
          <a:p>
            <a:pPr marL="320040" marR="30480" indent="-281940">
              <a:lnSpc>
                <a:spcPct val="89900"/>
              </a:lnSpc>
              <a:spcBef>
                <a:spcPts val="545"/>
              </a:spcBef>
              <a:buClr>
                <a:srgbClr val="3790A6"/>
              </a:buClr>
              <a:buSzPct val="79687"/>
              <a:buFont typeface="Wingdings 2"/>
              <a:buChar char=""/>
              <a:tabLst>
                <a:tab pos="410845" algn="l"/>
                <a:tab pos="411480" algn="l"/>
              </a:tabLst>
            </a:pPr>
            <a:r>
              <a:rPr lang="en-US" dirty="0"/>
              <a:t>	</a:t>
            </a:r>
            <a:r>
              <a:rPr lang="en-US" spc="-5" dirty="0">
                <a:latin typeface="Calibri"/>
                <a:cs typeface="Calibri"/>
              </a:rPr>
              <a:t>With this motivation in </a:t>
            </a:r>
            <a:r>
              <a:rPr lang="en-US" spc="-10" dirty="0">
                <a:latin typeface="Calibri"/>
                <a:cs typeface="Calibri"/>
              </a:rPr>
              <a:t>the </a:t>
            </a:r>
            <a:r>
              <a:rPr lang="en-US" spc="-5" dirty="0">
                <a:latin typeface="Calibri"/>
                <a:cs typeface="Calibri"/>
              </a:rPr>
              <a:t>mind, </a:t>
            </a:r>
            <a:r>
              <a:rPr lang="en-US" spc="-10" dirty="0">
                <a:latin typeface="Calibri"/>
                <a:cs typeface="Calibri"/>
              </a:rPr>
              <a:t>this  </a:t>
            </a:r>
            <a:r>
              <a:rPr lang="en-US" spc="-5" dirty="0">
                <a:latin typeface="Calibri"/>
                <a:cs typeface="Calibri"/>
              </a:rPr>
              <a:t>project aims </a:t>
            </a:r>
            <a:r>
              <a:rPr lang="en-US" dirty="0">
                <a:latin typeface="Calibri"/>
                <a:cs typeface="Calibri"/>
              </a:rPr>
              <a:t>at </a:t>
            </a:r>
            <a:r>
              <a:rPr lang="en-US" spc="-5" dirty="0">
                <a:latin typeface="Calibri"/>
                <a:cs typeface="Calibri"/>
              </a:rPr>
              <a:t>designing and  implementing, </a:t>
            </a:r>
            <a:r>
              <a:rPr lang="en-US" dirty="0">
                <a:latin typeface="Calibri"/>
                <a:cs typeface="Calibri"/>
              </a:rPr>
              <a:t>a </a:t>
            </a:r>
            <a:r>
              <a:rPr lang="en-US" spc="-5" dirty="0">
                <a:latin typeface="Calibri"/>
                <a:cs typeface="Calibri"/>
              </a:rPr>
              <a:t>running </a:t>
            </a:r>
            <a:r>
              <a:rPr lang="en-US" dirty="0">
                <a:latin typeface="Calibri"/>
                <a:cs typeface="Calibri"/>
              </a:rPr>
              <a:t>model of </a:t>
            </a:r>
            <a:r>
              <a:rPr lang="en-US" spc="-5" dirty="0">
                <a:latin typeface="Calibri"/>
                <a:cs typeface="Calibri"/>
              </a:rPr>
              <a:t>traffic  light controller which is controlled by time based.</a:t>
            </a:r>
            <a:endParaRPr lang="en-US" dirty="0">
              <a:latin typeface="Calibri"/>
              <a:cs typeface="Calibri"/>
            </a:endParaRPr>
          </a:p>
          <a:p>
            <a:pPr marL="320040" marR="313055" indent="-281940">
              <a:lnSpc>
                <a:spcPts val="3450"/>
              </a:lnSpc>
              <a:spcBef>
                <a:spcPts val="650"/>
              </a:spcBef>
              <a:buClr>
                <a:srgbClr val="3790A6"/>
              </a:buClr>
              <a:buSzPct val="79687"/>
              <a:buFont typeface="Wingdings 2"/>
              <a:buChar char=""/>
              <a:tabLst>
                <a:tab pos="410845" algn="l"/>
                <a:tab pos="411480" algn="l"/>
              </a:tabLst>
            </a:pPr>
            <a:r>
              <a:rPr lang="en-US" dirty="0"/>
              <a:t>	</a:t>
            </a:r>
            <a:r>
              <a:rPr lang="en-US" spc="5" dirty="0">
                <a:latin typeface="Calibri"/>
                <a:cs typeface="Calibri"/>
              </a:rPr>
              <a:t>We </a:t>
            </a:r>
            <a:r>
              <a:rPr lang="en-US" spc="-5" dirty="0">
                <a:latin typeface="Calibri"/>
                <a:cs typeface="Calibri"/>
              </a:rPr>
              <a:t>will use </a:t>
            </a:r>
            <a:r>
              <a:rPr lang="en-US" spc="-10" dirty="0">
                <a:latin typeface="Calibri"/>
                <a:cs typeface="Calibri"/>
              </a:rPr>
              <a:t>AT89c51 </a:t>
            </a:r>
            <a:r>
              <a:rPr lang="en-US" spc="-5" dirty="0">
                <a:latin typeface="Calibri"/>
                <a:cs typeface="Calibri"/>
              </a:rPr>
              <a:t>microcontroller  </a:t>
            </a:r>
            <a:r>
              <a:rPr lang="en-US" dirty="0">
                <a:latin typeface="Calibri"/>
                <a:cs typeface="Calibri"/>
              </a:rPr>
              <a:t>for </a:t>
            </a:r>
            <a:r>
              <a:rPr lang="en-US" spc="-5" dirty="0">
                <a:latin typeface="Calibri"/>
                <a:cs typeface="Calibri"/>
              </a:rPr>
              <a:t>performing all </a:t>
            </a:r>
            <a:r>
              <a:rPr lang="en-US" spc="-10" dirty="0">
                <a:latin typeface="Calibri"/>
                <a:cs typeface="Calibri"/>
              </a:rPr>
              <a:t>the  </a:t>
            </a:r>
            <a:r>
              <a:rPr lang="en-US" spc="-5" dirty="0">
                <a:latin typeface="Calibri"/>
                <a:cs typeface="Calibri"/>
              </a:rPr>
              <a:t>computation and control related</a:t>
            </a:r>
            <a:r>
              <a:rPr lang="en-US" spc="-10" dirty="0">
                <a:latin typeface="Calibri"/>
                <a:cs typeface="Calibri"/>
              </a:rPr>
              <a:t> task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4435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78139" y="228600"/>
            <a:ext cx="6976110" cy="939800"/>
          </a:xfrm>
        </p:spPr>
        <p:txBody>
          <a:bodyPr/>
          <a:lstStyle/>
          <a:p>
            <a:r>
              <a:rPr lang="en-US" dirty="0"/>
              <a:t>Purpose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9327" y="1225702"/>
            <a:ext cx="8293734" cy="4185761"/>
          </a:xfrm>
        </p:spPr>
        <p:txBody>
          <a:bodyPr/>
          <a:lstStyle/>
          <a:p>
            <a:pPr marL="320040" marR="38735" indent="-281940">
              <a:lnSpc>
                <a:spcPct val="100000"/>
              </a:lnSpc>
              <a:spcBef>
                <a:spcPts val="100"/>
              </a:spcBef>
              <a:buClr>
                <a:srgbClr val="3790A6"/>
              </a:buClr>
              <a:buSzPct val="79687"/>
              <a:buFont typeface="Wingdings 2"/>
              <a:buChar char=""/>
              <a:tabLst>
                <a:tab pos="320040" algn="l"/>
              </a:tabLst>
            </a:pPr>
            <a:r>
              <a:rPr lang="en-US" spc="-5" dirty="0">
                <a:latin typeface="Gill Sans MT"/>
                <a:cs typeface="Gill Sans MT"/>
              </a:rPr>
              <a:t>Control </a:t>
            </a:r>
            <a:r>
              <a:rPr lang="en-US" dirty="0">
                <a:latin typeface="Gill Sans MT"/>
                <a:cs typeface="Gill Sans MT"/>
              </a:rPr>
              <a:t>up to 4-way traffic system with  the traffic flow </a:t>
            </a:r>
            <a:r>
              <a:rPr lang="en-US" spc="-5" dirty="0">
                <a:latin typeface="Gill Sans MT"/>
                <a:cs typeface="Gill Sans MT"/>
              </a:rPr>
              <a:t>optimization</a:t>
            </a:r>
            <a:r>
              <a:rPr lang="en-US" spc="-20" dirty="0">
                <a:latin typeface="Gill Sans MT"/>
                <a:cs typeface="Gill Sans MT"/>
              </a:rPr>
              <a:t> </a:t>
            </a:r>
            <a:r>
              <a:rPr lang="en-US" dirty="0">
                <a:latin typeface="Gill Sans MT"/>
                <a:cs typeface="Gill Sans MT"/>
              </a:rPr>
              <a:t>strategies</a:t>
            </a:r>
          </a:p>
          <a:p>
            <a:pPr marL="320040" marR="1040130" indent="-281940">
              <a:lnSpc>
                <a:spcPct val="100000"/>
              </a:lnSpc>
              <a:spcBef>
                <a:spcPts val="600"/>
              </a:spcBef>
              <a:buClr>
                <a:srgbClr val="3790A6"/>
              </a:buClr>
              <a:buSzPct val="79687"/>
              <a:buFont typeface="Wingdings 2"/>
              <a:buChar char=""/>
              <a:tabLst>
                <a:tab pos="320040" algn="l"/>
              </a:tabLst>
            </a:pPr>
            <a:r>
              <a:rPr lang="en-US" dirty="0">
                <a:latin typeface="Gill Sans MT"/>
                <a:cs typeface="Gill Sans MT"/>
              </a:rPr>
              <a:t>Optimize the traffic flow at </a:t>
            </a:r>
            <a:r>
              <a:rPr lang="en-US" spc="-5" dirty="0">
                <a:latin typeface="Gill Sans MT"/>
                <a:cs typeface="Gill Sans MT"/>
              </a:rPr>
              <a:t>network  </a:t>
            </a:r>
            <a:r>
              <a:rPr lang="en-US" dirty="0">
                <a:latin typeface="Gill Sans MT"/>
                <a:cs typeface="Gill Sans MT"/>
              </a:rPr>
              <a:t>junctions</a:t>
            </a:r>
          </a:p>
          <a:p>
            <a:pPr marL="320040" indent="-281940">
              <a:lnSpc>
                <a:spcPct val="100000"/>
              </a:lnSpc>
              <a:spcBef>
                <a:spcPts val="590"/>
              </a:spcBef>
              <a:buClr>
                <a:srgbClr val="3790A6"/>
              </a:buClr>
              <a:buSzPct val="79687"/>
              <a:buFont typeface="Wingdings 2"/>
              <a:buChar char=""/>
              <a:tabLst>
                <a:tab pos="320040" algn="l"/>
              </a:tabLst>
            </a:pPr>
            <a:r>
              <a:rPr lang="en-US" dirty="0">
                <a:latin typeface="Gill Sans MT"/>
                <a:cs typeface="Gill Sans MT"/>
              </a:rPr>
              <a:t>Measurably improve traffic</a:t>
            </a:r>
            <a:r>
              <a:rPr lang="en-US" spc="-5" dirty="0">
                <a:latin typeface="Gill Sans MT"/>
                <a:cs typeface="Gill Sans MT"/>
              </a:rPr>
              <a:t> flow</a:t>
            </a:r>
            <a:endParaRPr lang="en-US" dirty="0">
              <a:latin typeface="Gill Sans MT"/>
              <a:cs typeface="Gill Sans MT"/>
            </a:endParaRPr>
          </a:p>
          <a:p>
            <a:pPr marL="320040" marR="30480" indent="-281940">
              <a:lnSpc>
                <a:spcPct val="100000"/>
              </a:lnSpc>
              <a:spcBef>
                <a:spcPts val="600"/>
              </a:spcBef>
              <a:buClr>
                <a:srgbClr val="3790A6"/>
              </a:buClr>
              <a:buSzPct val="79687"/>
              <a:buFont typeface="Wingdings 2"/>
              <a:buChar char=""/>
              <a:tabLst>
                <a:tab pos="320040" algn="l"/>
              </a:tabLst>
            </a:pPr>
            <a:r>
              <a:rPr lang="en-US" dirty="0">
                <a:latin typeface="Gill Sans MT"/>
                <a:cs typeface="Gill Sans MT"/>
              </a:rPr>
              <a:t>Reduce environmental pollution caused by  traffic</a:t>
            </a:r>
          </a:p>
          <a:p>
            <a:pPr marL="320040" indent="-281940">
              <a:lnSpc>
                <a:spcPct val="100000"/>
              </a:lnSpc>
              <a:spcBef>
                <a:spcPts val="590"/>
              </a:spcBef>
              <a:buClr>
                <a:srgbClr val="3790A6"/>
              </a:buClr>
              <a:buSzPct val="79687"/>
              <a:buFont typeface="Wingdings 2"/>
              <a:buChar char=""/>
              <a:tabLst>
                <a:tab pos="320040" algn="l"/>
              </a:tabLst>
            </a:pPr>
            <a:r>
              <a:rPr lang="en-US" dirty="0">
                <a:latin typeface="Gill Sans MT"/>
                <a:cs typeface="Gill Sans MT"/>
              </a:rPr>
              <a:t>Most importantly increases </a:t>
            </a:r>
            <a:r>
              <a:rPr lang="en-US" spc="-5" dirty="0">
                <a:latin typeface="Gill Sans MT"/>
                <a:cs typeface="Gill Sans MT"/>
              </a:rPr>
              <a:t>road</a:t>
            </a:r>
            <a:r>
              <a:rPr lang="en-US" spc="-15" dirty="0">
                <a:latin typeface="Gill Sans MT"/>
                <a:cs typeface="Gill Sans MT"/>
              </a:rPr>
              <a:t> </a:t>
            </a:r>
            <a:r>
              <a:rPr lang="en-US" spc="-5" dirty="0">
                <a:latin typeface="Gill Sans MT"/>
                <a:cs typeface="Gill Sans MT"/>
              </a:rPr>
              <a:t>safety</a:t>
            </a:r>
            <a:endParaRPr lang="en-US" dirty="0">
              <a:latin typeface="Gill Sans MT"/>
              <a:cs typeface="Gill Sans MT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6696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63016" y="511555"/>
            <a:ext cx="1313180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spc="-5" dirty="0">
                <a:solidFill>
                  <a:srgbClr val="FF0000"/>
                </a:solidFill>
                <a:latin typeface="Arial"/>
                <a:cs typeface="Arial"/>
              </a:rPr>
              <a:t>RED</a:t>
            </a:r>
            <a:endParaRPr sz="48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63016" y="1375664"/>
            <a:ext cx="10420350" cy="4589780"/>
          </a:xfrm>
          <a:prstGeom prst="rect">
            <a:avLst/>
          </a:prstGeom>
        </p:spPr>
        <p:txBody>
          <a:bodyPr vert="horz" wrap="square" lIns="0" tIns="74295" rIns="0" bIns="0" rtlCol="0">
            <a:spAutoFit/>
          </a:bodyPr>
          <a:lstStyle/>
          <a:p>
            <a:pPr marL="299085" marR="5080" indent="-287020">
              <a:lnSpc>
                <a:spcPts val="3890"/>
              </a:lnSpc>
              <a:spcBef>
                <a:spcPts val="585"/>
              </a:spcBef>
            </a:pPr>
            <a:r>
              <a:rPr sz="2850" spc="5" dirty="0">
                <a:solidFill>
                  <a:srgbClr val="FFFFFF"/>
                </a:solidFill>
                <a:latin typeface="Wingdings 3"/>
                <a:cs typeface="Wingdings 3"/>
              </a:rPr>
              <a:t></a:t>
            </a:r>
            <a:r>
              <a:rPr sz="3600" spc="5" dirty="0">
                <a:solidFill>
                  <a:srgbClr val="4B1E12"/>
                </a:solidFill>
                <a:latin typeface="Times New Roman"/>
                <a:cs typeface="Times New Roman"/>
              </a:rPr>
              <a:t>Come </a:t>
            </a:r>
            <a:r>
              <a:rPr sz="3600" spc="-10" dirty="0">
                <a:solidFill>
                  <a:srgbClr val="4B1E12"/>
                </a:solidFill>
                <a:latin typeface="Times New Roman"/>
                <a:cs typeface="Times New Roman"/>
              </a:rPr>
              <a:t>to </a:t>
            </a:r>
            <a:r>
              <a:rPr sz="3600" spc="-5" dirty="0">
                <a:solidFill>
                  <a:srgbClr val="4B1E12"/>
                </a:solidFill>
                <a:latin typeface="Times New Roman"/>
                <a:cs typeface="Times New Roman"/>
              </a:rPr>
              <a:t>complete </a:t>
            </a:r>
            <a:r>
              <a:rPr sz="3600" dirty="0">
                <a:solidFill>
                  <a:srgbClr val="4B1E12"/>
                </a:solidFill>
                <a:latin typeface="Times New Roman"/>
                <a:cs typeface="Times New Roman"/>
              </a:rPr>
              <a:t>stop at stop line or before</a:t>
            </a:r>
            <a:r>
              <a:rPr sz="3600" spc="-45" dirty="0">
                <a:solidFill>
                  <a:srgbClr val="4B1E12"/>
                </a:solidFill>
                <a:latin typeface="Times New Roman"/>
                <a:cs typeface="Times New Roman"/>
              </a:rPr>
              <a:t> </a:t>
            </a:r>
            <a:r>
              <a:rPr sz="3600" dirty="0">
                <a:solidFill>
                  <a:srgbClr val="4B1E12"/>
                </a:solidFill>
                <a:latin typeface="Times New Roman"/>
                <a:cs typeface="Times New Roman"/>
              </a:rPr>
              <a:t>crosswalk  or</a:t>
            </a:r>
            <a:r>
              <a:rPr sz="3600" spc="-20" dirty="0">
                <a:solidFill>
                  <a:srgbClr val="4B1E12"/>
                </a:solidFill>
                <a:latin typeface="Times New Roman"/>
                <a:cs typeface="Times New Roman"/>
              </a:rPr>
              <a:t> </a:t>
            </a:r>
            <a:r>
              <a:rPr sz="3600" spc="-5" dirty="0">
                <a:solidFill>
                  <a:srgbClr val="4B1E12"/>
                </a:solidFill>
                <a:latin typeface="Times New Roman"/>
                <a:cs typeface="Times New Roman"/>
              </a:rPr>
              <a:t>intersection.</a:t>
            </a:r>
            <a:endParaRPr sz="3600">
              <a:latin typeface="Times New Roman"/>
              <a:cs typeface="Times New Roman"/>
            </a:endParaRPr>
          </a:p>
          <a:p>
            <a:pPr marL="299085" marR="2506345" indent="-287020">
              <a:lnSpc>
                <a:spcPts val="3890"/>
              </a:lnSpc>
              <a:spcBef>
                <a:spcPts val="1465"/>
              </a:spcBef>
            </a:pPr>
            <a:r>
              <a:rPr sz="2850" dirty="0">
                <a:solidFill>
                  <a:srgbClr val="FFFFFF"/>
                </a:solidFill>
                <a:latin typeface="Wingdings 3"/>
                <a:cs typeface="Wingdings 3"/>
              </a:rPr>
              <a:t></a:t>
            </a:r>
            <a:r>
              <a:rPr sz="3600" dirty="0">
                <a:solidFill>
                  <a:srgbClr val="4B1E12"/>
                </a:solidFill>
                <a:latin typeface="Times New Roman"/>
                <a:cs typeface="Times New Roman"/>
              </a:rPr>
              <a:t>After </a:t>
            </a:r>
            <a:r>
              <a:rPr sz="3600" spc="-5" dirty="0">
                <a:solidFill>
                  <a:srgbClr val="4B1E12"/>
                </a:solidFill>
                <a:latin typeface="Times New Roman"/>
                <a:cs typeface="Times New Roman"/>
              </a:rPr>
              <a:t>stopping, you may turn right on red  at most intersections if the way is</a:t>
            </a:r>
            <a:r>
              <a:rPr sz="3600" spc="60" dirty="0">
                <a:solidFill>
                  <a:srgbClr val="4B1E12"/>
                </a:solidFill>
                <a:latin typeface="Times New Roman"/>
                <a:cs typeface="Times New Roman"/>
              </a:rPr>
              <a:t> </a:t>
            </a:r>
            <a:r>
              <a:rPr sz="3600" spc="-40" dirty="0">
                <a:solidFill>
                  <a:srgbClr val="4B1E12"/>
                </a:solidFill>
                <a:latin typeface="Times New Roman"/>
                <a:cs typeface="Times New Roman"/>
              </a:rPr>
              <a:t>clear.</a:t>
            </a:r>
            <a:endParaRPr sz="3600">
              <a:latin typeface="Times New Roman"/>
              <a:cs typeface="Times New Roman"/>
            </a:endParaRPr>
          </a:p>
          <a:p>
            <a:pPr marL="299085" marR="285750" indent="-287020">
              <a:lnSpc>
                <a:spcPts val="3890"/>
              </a:lnSpc>
              <a:spcBef>
                <a:spcPts val="1460"/>
              </a:spcBef>
            </a:pPr>
            <a:r>
              <a:rPr sz="2850" spc="5" dirty="0">
                <a:solidFill>
                  <a:srgbClr val="FFFFFF"/>
                </a:solidFill>
                <a:latin typeface="Wingdings 3"/>
                <a:cs typeface="Wingdings 3"/>
              </a:rPr>
              <a:t></a:t>
            </a:r>
            <a:r>
              <a:rPr sz="3600" spc="5" dirty="0">
                <a:solidFill>
                  <a:srgbClr val="4B1E12"/>
                </a:solidFill>
                <a:latin typeface="Times New Roman"/>
                <a:cs typeface="Times New Roman"/>
              </a:rPr>
              <a:t>Some </a:t>
            </a:r>
            <a:r>
              <a:rPr sz="3600" spc="-5" dirty="0">
                <a:solidFill>
                  <a:srgbClr val="4B1E12"/>
                </a:solidFill>
                <a:latin typeface="Times New Roman"/>
                <a:cs typeface="Times New Roman"/>
              </a:rPr>
              <a:t>school districts have local policies that prohibit  right turns on red by bus</a:t>
            </a:r>
            <a:r>
              <a:rPr sz="3600" spc="25" dirty="0">
                <a:solidFill>
                  <a:srgbClr val="4B1E12"/>
                </a:solidFill>
                <a:latin typeface="Times New Roman"/>
                <a:cs typeface="Times New Roman"/>
              </a:rPr>
              <a:t> </a:t>
            </a:r>
            <a:r>
              <a:rPr sz="3600" spc="-5" dirty="0">
                <a:solidFill>
                  <a:srgbClr val="4B1E12"/>
                </a:solidFill>
                <a:latin typeface="Times New Roman"/>
                <a:cs typeface="Times New Roman"/>
              </a:rPr>
              <a:t>operators.</a:t>
            </a:r>
            <a:endParaRPr sz="3600">
              <a:latin typeface="Times New Roman"/>
              <a:cs typeface="Times New Roman"/>
            </a:endParaRPr>
          </a:p>
          <a:p>
            <a:pPr marL="299085" marR="721995" indent="-287020">
              <a:lnSpc>
                <a:spcPts val="3890"/>
              </a:lnSpc>
              <a:spcBef>
                <a:spcPts val="1465"/>
              </a:spcBef>
            </a:pPr>
            <a:r>
              <a:rPr sz="2850" dirty="0">
                <a:solidFill>
                  <a:srgbClr val="FFFFFF"/>
                </a:solidFill>
                <a:latin typeface="Wingdings 3"/>
                <a:cs typeface="Wingdings 3"/>
              </a:rPr>
              <a:t></a:t>
            </a:r>
            <a:r>
              <a:rPr sz="3600" dirty="0">
                <a:solidFill>
                  <a:srgbClr val="4B1E12"/>
                </a:solidFill>
                <a:latin typeface="Times New Roman"/>
                <a:cs typeface="Times New Roman"/>
              </a:rPr>
              <a:t>Some </a:t>
            </a:r>
            <a:r>
              <a:rPr sz="3600" spc="-5" dirty="0">
                <a:solidFill>
                  <a:srgbClr val="4B1E12"/>
                </a:solidFill>
                <a:latin typeface="Times New Roman"/>
                <a:cs typeface="Times New Roman"/>
              </a:rPr>
              <a:t>intersections display </a:t>
            </a:r>
            <a:r>
              <a:rPr sz="3600" dirty="0">
                <a:solidFill>
                  <a:srgbClr val="4B1E12"/>
                </a:solidFill>
                <a:latin typeface="Times New Roman"/>
                <a:cs typeface="Times New Roman"/>
              </a:rPr>
              <a:t>“NO TURN </a:t>
            </a:r>
            <a:r>
              <a:rPr sz="3600" spc="-5" dirty="0">
                <a:solidFill>
                  <a:srgbClr val="4B1E12"/>
                </a:solidFill>
                <a:latin typeface="Times New Roman"/>
                <a:cs typeface="Times New Roman"/>
              </a:rPr>
              <a:t>ON RED,”  which you must</a:t>
            </a:r>
            <a:r>
              <a:rPr sz="3600" spc="-10" dirty="0">
                <a:solidFill>
                  <a:srgbClr val="4B1E12"/>
                </a:solidFill>
                <a:latin typeface="Times New Roman"/>
                <a:cs typeface="Times New Roman"/>
              </a:rPr>
              <a:t> </a:t>
            </a:r>
            <a:r>
              <a:rPr sz="3600" spc="-50" dirty="0">
                <a:solidFill>
                  <a:srgbClr val="4B1E12"/>
                </a:solidFill>
                <a:latin typeface="Times New Roman"/>
                <a:cs typeface="Times New Roman"/>
              </a:rPr>
              <a:t>obey.</a:t>
            </a:r>
            <a:endParaRPr sz="36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63016" y="753872"/>
            <a:ext cx="219519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spc="-5" dirty="0">
                <a:solidFill>
                  <a:srgbClr val="FFFF00"/>
                </a:solidFill>
                <a:latin typeface="Arial"/>
                <a:cs typeface="Arial"/>
              </a:rPr>
              <a:t>YEL</a:t>
            </a:r>
            <a:r>
              <a:rPr sz="4000" spc="-20" dirty="0">
                <a:solidFill>
                  <a:srgbClr val="FFFF00"/>
                </a:solidFill>
                <a:latin typeface="Arial"/>
                <a:cs typeface="Arial"/>
              </a:rPr>
              <a:t>L</a:t>
            </a:r>
            <a:r>
              <a:rPr sz="4000" spc="-5" dirty="0">
                <a:solidFill>
                  <a:srgbClr val="FFFF00"/>
                </a:solidFill>
                <a:latin typeface="Arial"/>
                <a:cs typeface="Arial"/>
              </a:rPr>
              <a:t>OW</a:t>
            </a:r>
            <a:endParaRPr sz="40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63016" y="1365486"/>
            <a:ext cx="9554845" cy="4041140"/>
          </a:xfrm>
          <a:prstGeom prst="rect">
            <a:avLst/>
          </a:prstGeom>
        </p:spPr>
        <p:txBody>
          <a:bodyPr vert="horz" wrap="square" lIns="0" tIns="1866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70"/>
              </a:spcBef>
            </a:pPr>
            <a:r>
              <a:rPr sz="2550" spc="5" dirty="0">
                <a:solidFill>
                  <a:srgbClr val="FFFFFF"/>
                </a:solidFill>
                <a:latin typeface="Wingdings 3"/>
                <a:cs typeface="Wingdings 3"/>
              </a:rPr>
              <a:t></a:t>
            </a:r>
            <a:r>
              <a:rPr sz="3200" b="1" spc="5" dirty="0">
                <a:solidFill>
                  <a:srgbClr val="4B1E12"/>
                </a:solidFill>
                <a:latin typeface="Arial"/>
                <a:cs typeface="Arial"/>
              </a:rPr>
              <a:t>Stop </a:t>
            </a:r>
            <a:r>
              <a:rPr sz="3200" b="1" dirty="0">
                <a:solidFill>
                  <a:srgbClr val="4B1E12"/>
                </a:solidFill>
                <a:latin typeface="Arial"/>
                <a:cs typeface="Arial"/>
              </a:rPr>
              <a:t>if you </a:t>
            </a:r>
            <a:r>
              <a:rPr sz="3200" b="1" spc="-5" dirty="0">
                <a:solidFill>
                  <a:srgbClr val="4B1E12"/>
                </a:solidFill>
                <a:latin typeface="Arial"/>
                <a:cs typeface="Arial"/>
              </a:rPr>
              <a:t>can </a:t>
            </a:r>
            <a:r>
              <a:rPr sz="3200" b="1" dirty="0">
                <a:solidFill>
                  <a:srgbClr val="4B1E12"/>
                </a:solidFill>
                <a:latin typeface="Arial"/>
                <a:cs typeface="Arial"/>
              </a:rPr>
              <a:t>do so</a:t>
            </a:r>
            <a:r>
              <a:rPr sz="3200" b="1" spc="-135" dirty="0">
                <a:solidFill>
                  <a:srgbClr val="4B1E12"/>
                </a:solidFill>
                <a:latin typeface="Arial"/>
                <a:cs typeface="Arial"/>
              </a:rPr>
              <a:t> </a:t>
            </a:r>
            <a:r>
              <a:rPr sz="3200" b="1" spc="-40" dirty="0">
                <a:solidFill>
                  <a:srgbClr val="4B1E12"/>
                </a:solidFill>
                <a:latin typeface="Arial"/>
                <a:cs typeface="Arial"/>
              </a:rPr>
              <a:t>safely.</a:t>
            </a:r>
            <a:endParaRPr sz="3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65"/>
              </a:spcBef>
            </a:pPr>
            <a:r>
              <a:rPr sz="2550" spc="5" dirty="0">
                <a:solidFill>
                  <a:srgbClr val="FFFFFF"/>
                </a:solidFill>
                <a:latin typeface="Wingdings 3"/>
                <a:cs typeface="Wingdings 3"/>
              </a:rPr>
              <a:t></a:t>
            </a:r>
            <a:r>
              <a:rPr sz="3200" b="1" spc="5" dirty="0">
                <a:solidFill>
                  <a:srgbClr val="4B1E12"/>
                </a:solidFill>
                <a:latin typeface="Arial"/>
                <a:cs typeface="Arial"/>
              </a:rPr>
              <a:t>The </a:t>
            </a:r>
            <a:r>
              <a:rPr sz="3200" b="1" dirty="0">
                <a:solidFill>
                  <a:srgbClr val="4B1E12"/>
                </a:solidFill>
                <a:latin typeface="Arial"/>
                <a:cs typeface="Arial"/>
              </a:rPr>
              <a:t>light will soon be</a:t>
            </a:r>
            <a:r>
              <a:rPr sz="3200" b="1" spc="-155" dirty="0">
                <a:solidFill>
                  <a:srgbClr val="4B1E12"/>
                </a:solidFill>
                <a:latin typeface="Arial"/>
                <a:cs typeface="Arial"/>
              </a:rPr>
              <a:t> </a:t>
            </a:r>
            <a:r>
              <a:rPr sz="3200" b="1" dirty="0">
                <a:solidFill>
                  <a:srgbClr val="4B1E12"/>
                </a:solidFill>
                <a:latin typeface="Arial"/>
                <a:cs typeface="Arial"/>
              </a:rPr>
              <a:t>red.</a:t>
            </a:r>
            <a:endParaRPr sz="3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635"/>
              </a:spcBef>
            </a:pPr>
            <a:r>
              <a:rPr sz="4400" b="1" dirty="0">
                <a:solidFill>
                  <a:srgbClr val="D4F4A1"/>
                </a:solidFill>
                <a:latin typeface="Arial"/>
                <a:cs typeface="Arial"/>
              </a:rPr>
              <a:t>GREEN</a:t>
            </a:r>
            <a:endParaRPr sz="4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95"/>
              </a:spcBef>
            </a:pPr>
            <a:r>
              <a:rPr sz="2550" spc="5" dirty="0">
                <a:solidFill>
                  <a:srgbClr val="FFFFFF"/>
                </a:solidFill>
                <a:latin typeface="Wingdings 3"/>
                <a:cs typeface="Wingdings 3"/>
              </a:rPr>
              <a:t></a:t>
            </a:r>
            <a:r>
              <a:rPr sz="3200" b="1" spc="5" dirty="0">
                <a:solidFill>
                  <a:srgbClr val="712C1D"/>
                </a:solidFill>
                <a:latin typeface="Arial"/>
                <a:cs typeface="Arial"/>
              </a:rPr>
              <a:t>Go, </a:t>
            </a:r>
            <a:r>
              <a:rPr sz="3200" b="1" dirty="0">
                <a:solidFill>
                  <a:srgbClr val="712C1D"/>
                </a:solidFill>
                <a:latin typeface="Arial"/>
                <a:cs typeface="Arial"/>
              </a:rPr>
              <a:t>but only if </a:t>
            </a:r>
            <a:r>
              <a:rPr sz="3200" b="1" spc="-5" dirty="0">
                <a:solidFill>
                  <a:srgbClr val="712C1D"/>
                </a:solidFill>
                <a:latin typeface="Arial"/>
                <a:cs typeface="Arial"/>
              </a:rPr>
              <a:t>intersection </a:t>
            </a:r>
            <a:r>
              <a:rPr sz="3200" b="1" dirty="0">
                <a:solidFill>
                  <a:srgbClr val="712C1D"/>
                </a:solidFill>
                <a:latin typeface="Arial"/>
                <a:cs typeface="Arial"/>
              </a:rPr>
              <a:t>is</a:t>
            </a:r>
            <a:r>
              <a:rPr sz="3200" b="1" spc="-150" dirty="0">
                <a:solidFill>
                  <a:srgbClr val="712C1D"/>
                </a:solidFill>
                <a:latin typeface="Arial"/>
                <a:cs typeface="Arial"/>
              </a:rPr>
              <a:t> </a:t>
            </a:r>
            <a:r>
              <a:rPr sz="3200" b="1" spc="-35" dirty="0">
                <a:solidFill>
                  <a:srgbClr val="712C1D"/>
                </a:solidFill>
                <a:latin typeface="Arial"/>
                <a:cs typeface="Arial"/>
              </a:rPr>
              <a:t>clear.</a:t>
            </a:r>
            <a:endParaRPr sz="3200">
              <a:latin typeface="Arial"/>
              <a:cs typeface="Arial"/>
            </a:endParaRPr>
          </a:p>
          <a:p>
            <a:pPr marL="299085" marR="5080" indent="-287020">
              <a:lnSpc>
                <a:spcPct val="100000"/>
              </a:lnSpc>
              <a:spcBef>
                <a:spcPts val="1370"/>
              </a:spcBef>
            </a:pPr>
            <a:r>
              <a:rPr sz="2550" spc="5" dirty="0">
                <a:solidFill>
                  <a:srgbClr val="FFFFFF"/>
                </a:solidFill>
                <a:latin typeface="Wingdings 3"/>
                <a:cs typeface="Wingdings 3"/>
              </a:rPr>
              <a:t></a:t>
            </a:r>
            <a:r>
              <a:rPr sz="3200" b="1" spc="5" dirty="0">
                <a:solidFill>
                  <a:srgbClr val="712C1D"/>
                </a:solidFill>
                <a:latin typeface="Arial"/>
                <a:cs typeface="Arial"/>
              </a:rPr>
              <a:t>If </a:t>
            </a:r>
            <a:r>
              <a:rPr sz="3200" b="1" dirty="0">
                <a:solidFill>
                  <a:srgbClr val="712C1D"/>
                </a:solidFill>
                <a:latin typeface="Arial"/>
                <a:cs typeface="Arial"/>
              </a:rPr>
              <a:t>turning left, wait for gap in </a:t>
            </a:r>
            <a:r>
              <a:rPr sz="3200" b="1" spc="-5" dirty="0">
                <a:solidFill>
                  <a:srgbClr val="712C1D"/>
                </a:solidFill>
                <a:latin typeface="Arial"/>
                <a:cs typeface="Arial"/>
              </a:rPr>
              <a:t>oncoming </a:t>
            </a:r>
            <a:r>
              <a:rPr sz="3200" b="1" dirty="0">
                <a:solidFill>
                  <a:srgbClr val="712C1D"/>
                </a:solidFill>
                <a:latin typeface="Arial"/>
                <a:cs typeface="Arial"/>
              </a:rPr>
              <a:t>traffic</a:t>
            </a:r>
            <a:r>
              <a:rPr sz="3200" b="1" spc="-235" dirty="0">
                <a:solidFill>
                  <a:srgbClr val="712C1D"/>
                </a:solidFill>
                <a:latin typeface="Arial"/>
                <a:cs typeface="Arial"/>
              </a:rPr>
              <a:t> </a:t>
            </a:r>
            <a:r>
              <a:rPr sz="3200" b="1" dirty="0">
                <a:solidFill>
                  <a:srgbClr val="712C1D"/>
                </a:solidFill>
                <a:latin typeface="Arial"/>
                <a:cs typeface="Arial"/>
              </a:rPr>
              <a:t>to  </a:t>
            </a:r>
            <a:r>
              <a:rPr sz="3200" b="1" spc="-5" dirty="0">
                <a:solidFill>
                  <a:srgbClr val="712C1D"/>
                </a:solidFill>
                <a:latin typeface="Arial"/>
                <a:cs typeface="Arial"/>
              </a:rPr>
              <a:t>complete</a:t>
            </a:r>
            <a:r>
              <a:rPr sz="3200" b="1" spc="-40" dirty="0">
                <a:solidFill>
                  <a:srgbClr val="712C1D"/>
                </a:solidFill>
                <a:latin typeface="Arial"/>
                <a:cs typeface="Arial"/>
              </a:rPr>
              <a:t> </a:t>
            </a:r>
            <a:r>
              <a:rPr sz="3200" b="1" dirty="0">
                <a:solidFill>
                  <a:srgbClr val="712C1D"/>
                </a:solidFill>
                <a:latin typeface="Arial"/>
                <a:cs typeface="Arial"/>
              </a:rPr>
              <a:t>turn.</a:t>
            </a:r>
            <a:endParaRPr sz="3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92070" y="163194"/>
            <a:ext cx="590105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spc="-5" dirty="0">
                <a:solidFill>
                  <a:srgbClr val="973B27"/>
                </a:solidFill>
              </a:rPr>
              <a:t>Few things about</a:t>
            </a:r>
            <a:r>
              <a:rPr sz="4000" spc="-250" dirty="0">
                <a:solidFill>
                  <a:srgbClr val="973B27"/>
                </a:solidFill>
              </a:rPr>
              <a:t> </a:t>
            </a:r>
            <a:r>
              <a:rPr sz="4000" spc="-45" dirty="0">
                <a:solidFill>
                  <a:srgbClr val="973B27"/>
                </a:solidFill>
              </a:rPr>
              <a:t>AT89C51</a:t>
            </a:r>
            <a:endParaRPr sz="4000"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92175" y="1083614"/>
            <a:ext cx="4098925" cy="5296408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5114671" y="1106169"/>
            <a:ext cx="6132195" cy="30111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428625" indent="-416559">
              <a:lnSpc>
                <a:spcPts val="3354"/>
              </a:lnSpc>
              <a:spcBef>
                <a:spcPts val="95"/>
              </a:spcBef>
              <a:buFont typeface="Wingdings"/>
              <a:buChar char=""/>
              <a:tabLst>
                <a:tab pos="429259" algn="l"/>
              </a:tabLst>
            </a:pPr>
            <a:r>
              <a:rPr sz="2800" b="1" spc="-5" dirty="0">
                <a:solidFill>
                  <a:srgbClr val="0D0D0D"/>
                </a:solidFill>
                <a:latin typeface="Times New Roman"/>
                <a:cs typeface="Times New Roman"/>
              </a:rPr>
              <a:t>It has four</a:t>
            </a:r>
            <a:r>
              <a:rPr sz="2800" b="1" spc="-5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800" b="1" spc="-5" dirty="0">
                <a:solidFill>
                  <a:srgbClr val="0D0D0D"/>
                </a:solidFill>
                <a:latin typeface="Times New Roman"/>
                <a:cs typeface="Times New Roman"/>
              </a:rPr>
              <a:t>Ports:</a:t>
            </a:r>
            <a:endParaRPr sz="2800">
              <a:latin typeface="Times New Roman"/>
              <a:cs typeface="Times New Roman"/>
            </a:endParaRPr>
          </a:p>
          <a:p>
            <a:pPr marL="927100">
              <a:lnSpc>
                <a:spcPts val="3354"/>
              </a:lnSpc>
            </a:pPr>
            <a:r>
              <a:rPr sz="2800" b="1" spc="-5" dirty="0">
                <a:solidFill>
                  <a:srgbClr val="0D0D0D"/>
                </a:solidFill>
                <a:latin typeface="Times New Roman"/>
                <a:cs typeface="Times New Roman"/>
              </a:rPr>
              <a:t>Port</a:t>
            </a:r>
            <a:r>
              <a:rPr sz="2800" b="1" spc="-9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800" b="1" spc="-5" dirty="0">
                <a:solidFill>
                  <a:srgbClr val="0D0D0D"/>
                </a:solidFill>
                <a:latin typeface="Times New Roman"/>
                <a:cs typeface="Times New Roman"/>
              </a:rPr>
              <a:t>0</a:t>
            </a:r>
            <a:endParaRPr sz="2800">
              <a:latin typeface="Times New Roman"/>
              <a:cs typeface="Times New Roman"/>
            </a:endParaRPr>
          </a:p>
          <a:p>
            <a:pPr marL="927100">
              <a:lnSpc>
                <a:spcPct val="100000"/>
              </a:lnSpc>
              <a:spcBef>
                <a:spcPts val="5"/>
              </a:spcBef>
            </a:pPr>
            <a:r>
              <a:rPr sz="2800" b="1" spc="-5" dirty="0">
                <a:solidFill>
                  <a:srgbClr val="0D0D0D"/>
                </a:solidFill>
                <a:latin typeface="Times New Roman"/>
                <a:cs typeface="Times New Roman"/>
              </a:rPr>
              <a:t>Port</a:t>
            </a:r>
            <a:r>
              <a:rPr sz="2800" b="1" spc="-9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800" b="1" spc="-5" dirty="0">
                <a:solidFill>
                  <a:srgbClr val="0D0D0D"/>
                </a:solidFill>
                <a:latin typeface="Times New Roman"/>
                <a:cs typeface="Times New Roman"/>
              </a:rPr>
              <a:t>1</a:t>
            </a:r>
            <a:endParaRPr sz="2800">
              <a:latin typeface="Times New Roman"/>
              <a:cs typeface="Times New Roman"/>
            </a:endParaRPr>
          </a:p>
          <a:p>
            <a:pPr marL="927100">
              <a:lnSpc>
                <a:spcPct val="100000"/>
              </a:lnSpc>
            </a:pPr>
            <a:r>
              <a:rPr sz="2800" b="1" spc="-5" dirty="0">
                <a:solidFill>
                  <a:srgbClr val="0D0D0D"/>
                </a:solidFill>
                <a:latin typeface="Times New Roman"/>
                <a:cs typeface="Times New Roman"/>
              </a:rPr>
              <a:t>Port</a:t>
            </a:r>
            <a:r>
              <a:rPr sz="2800" b="1" spc="-9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800" b="1" spc="-5" dirty="0">
                <a:solidFill>
                  <a:srgbClr val="0D0D0D"/>
                </a:solidFill>
                <a:latin typeface="Times New Roman"/>
                <a:cs typeface="Times New Roman"/>
              </a:rPr>
              <a:t>2</a:t>
            </a:r>
            <a:endParaRPr sz="2800">
              <a:latin typeface="Times New Roman"/>
              <a:cs typeface="Times New Roman"/>
            </a:endParaRPr>
          </a:p>
          <a:p>
            <a:pPr marL="927100">
              <a:lnSpc>
                <a:spcPct val="100000"/>
              </a:lnSpc>
            </a:pPr>
            <a:r>
              <a:rPr sz="2800" b="1" spc="-5" dirty="0">
                <a:solidFill>
                  <a:srgbClr val="0D0D0D"/>
                </a:solidFill>
                <a:latin typeface="Times New Roman"/>
                <a:cs typeface="Times New Roman"/>
              </a:rPr>
              <a:t>Port</a:t>
            </a:r>
            <a:r>
              <a:rPr sz="2800" b="1" spc="-9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800" b="1" spc="-5" dirty="0">
                <a:solidFill>
                  <a:srgbClr val="0D0D0D"/>
                </a:solidFill>
                <a:latin typeface="Times New Roman"/>
                <a:cs typeface="Times New Roman"/>
              </a:rPr>
              <a:t>3</a:t>
            </a:r>
            <a:endParaRPr sz="2800">
              <a:latin typeface="Times New Roman"/>
              <a:cs typeface="Times New Roman"/>
            </a:endParaRPr>
          </a:p>
          <a:p>
            <a:pPr marL="12700" marR="5080">
              <a:lnSpc>
                <a:spcPct val="100000"/>
              </a:lnSpc>
            </a:pPr>
            <a:r>
              <a:rPr sz="2800" b="1" spc="-5" dirty="0">
                <a:solidFill>
                  <a:srgbClr val="0D0D0D"/>
                </a:solidFill>
                <a:latin typeface="Times New Roman"/>
                <a:cs typeface="Times New Roman"/>
              </a:rPr>
              <a:t>These Four ports </a:t>
            </a:r>
            <a:r>
              <a:rPr sz="2800" b="1" spc="-15" dirty="0">
                <a:solidFill>
                  <a:srgbClr val="0D0D0D"/>
                </a:solidFill>
                <a:latin typeface="Times New Roman"/>
                <a:cs typeface="Times New Roman"/>
              </a:rPr>
              <a:t>works </a:t>
            </a:r>
            <a:r>
              <a:rPr sz="2800" b="1" spc="-5" dirty="0">
                <a:solidFill>
                  <a:srgbClr val="0D0D0D"/>
                </a:solidFill>
                <a:latin typeface="Times New Roman"/>
                <a:cs typeface="Times New Roman"/>
              </a:rPr>
              <a:t>as Input </a:t>
            </a:r>
            <a:r>
              <a:rPr sz="2800" b="1" dirty="0">
                <a:solidFill>
                  <a:srgbClr val="0D0D0D"/>
                </a:solidFill>
                <a:latin typeface="Times New Roman"/>
                <a:cs typeface="Times New Roman"/>
              </a:rPr>
              <a:t>port </a:t>
            </a:r>
            <a:r>
              <a:rPr sz="2800" b="1" spc="-5" dirty="0">
                <a:solidFill>
                  <a:srgbClr val="0D0D0D"/>
                </a:solidFill>
                <a:latin typeface="Times New Roman"/>
                <a:cs typeface="Times New Roman"/>
              </a:rPr>
              <a:t>as  </a:t>
            </a:r>
            <a:r>
              <a:rPr sz="2800" b="1" spc="-10" dirty="0">
                <a:solidFill>
                  <a:srgbClr val="0D0D0D"/>
                </a:solidFill>
                <a:latin typeface="Times New Roman"/>
                <a:cs typeface="Times New Roman"/>
              </a:rPr>
              <a:t>well </a:t>
            </a:r>
            <a:r>
              <a:rPr sz="2800" b="1" spc="-5" dirty="0">
                <a:solidFill>
                  <a:srgbClr val="0D0D0D"/>
                </a:solidFill>
                <a:latin typeface="Times New Roman"/>
                <a:cs typeface="Times New Roman"/>
              </a:rPr>
              <a:t>as output</a:t>
            </a:r>
            <a:r>
              <a:rPr sz="2800" b="1" spc="3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800" b="1" spc="-5" dirty="0">
                <a:solidFill>
                  <a:srgbClr val="0D0D0D"/>
                </a:solidFill>
                <a:latin typeface="Times New Roman"/>
                <a:cs typeface="Times New Roman"/>
              </a:rPr>
              <a:t>port.</a:t>
            </a:r>
            <a:endParaRPr sz="28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54735" y="356996"/>
            <a:ext cx="1026858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-35" dirty="0">
                <a:solidFill>
                  <a:srgbClr val="FF0000"/>
                </a:solidFill>
              </a:rPr>
              <a:t>FEATURES </a:t>
            </a:r>
            <a:r>
              <a:rPr sz="3600" dirty="0">
                <a:solidFill>
                  <a:srgbClr val="FF0000"/>
                </a:solidFill>
              </a:rPr>
              <a:t>OF </a:t>
            </a:r>
            <a:r>
              <a:rPr sz="3600" spc="-5" dirty="0">
                <a:solidFill>
                  <a:srgbClr val="FF0000"/>
                </a:solidFill>
              </a:rPr>
              <a:t>TRAFFIC </a:t>
            </a:r>
            <a:r>
              <a:rPr sz="3600" dirty="0">
                <a:solidFill>
                  <a:srgbClr val="FF0000"/>
                </a:solidFill>
              </a:rPr>
              <a:t>LIGHT</a:t>
            </a:r>
            <a:r>
              <a:rPr sz="3600" spc="-310" dirty="0">
                <a:solidFill>
                  <a:srgbClr val="FF0000"/>
                </a:solidFill>
              </a:rPr>
              <a:t> </a:t>
            </a:r>
            <a:r>
              <a:rPr sz="3600" dirty="0">
                <a:solidFill>
                  <a:srgbClr val="FF0000"/>
                </a:solidFill>
              </a:rPr>
              <a:t>CONTROLLER</a:t>
            </a:r>
            <a:endParaRPr sz="3600"/>
          </a:p>
        </p:txBody>
      </p:sp>
      <p:sp>
        <p:nvSpPr>
          <p:cNvPr id="3" name="object 3"/>
          <p:cNvSpPr txBox="1"/>
          <p:nvPr/>
        </p:nvSpPr>
        <p:spPr>
          <a:xfrm>
            <a:off x="1202537" y="1381760"/>
            <a:ext cx="9557385" cy="3500317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99085" marR="5080" indent="-287020">
              <a:lnSpc>
                <a:spcPct val="100000"/>
              </a:lnSpc>
              <a:spcBef>
                <a:spcPts val="95"/>
              </a:spcBef>
            </a:pPr>
            <a:r>
              <a:rPr sz="3200" spc="-10" dirty="0">
                <a:solidFill>
                  <a:srgbClr val="FFFFFF"/>
                </a:solidFill>
                <a:latin typeface="Wingdings 3"/>
                <a:cs typeface="Wingdings 3"/>
              </a:rPr>
              <a:t></a:t>
            </a:r>
            <a:r>
              <a:rPr sz="4000" b="1" spc="-10" dirty="0">
                <a:solidFill>
                  <a:srgbClr val="001F5F"/>
                </a:solidFill>
                <a:latin typeface="Times New Roman"/>
                <a:cs typeface="Times New Roman"/>
              </a:rPr>
              <a:t>controller </a:t>
            </a:r>
            <a:r>
              <a:rPr sz="4000" b="1" spc="-5" dirty="0">
                <a:solidFill>
                  <a:srgbClr val="001F5F"/>
                </a:solidFill>
                <a:latin typeface="Times New Roman"/>
                <a:cs typeface="Times New Roman"/>
              </a:rPr>
              <a:t>assumes equal traffic density </a:t>
            </a:r>
            <a:r>
              <a:rPr sz="4000" b="1" dirty="0">
                <a:solidFill>
                  <a:srgbClr val="001F5F"/>
                </a:solidFill>
                <a:latin typeface="Times New Roman"/>
                <a:cs typeface="Times New Roman"/>
              </a:rPr>
              <a:t>on  </a:t>
            </a:r>
            <a:r>
              <a:rPr sz="4000" b="1" spc="-5" dirty="0">
                <a:solidFill>
                  <a:srgbClr val="001F5F"/>
                </a:solidFill>
                <a:latin typeface="Times New Roman"/>
                <a:cs typeface="Times New Roman"/>
              </a:rPr>
              <a:t>all the </a:t>
            </a:r>
            <a:r>
              <a:rPr sz="4000" b="1" spc="-15" dirty="0">
                <a:solidFill>
                  <a:srgbClr val="001F5F"/>
                </a:solidFill>
                <a:latin typeface="Times New Roman"/>
                <a:cs typeface="Times New Roman"/>
              </a:rPr>
              <a:t>roads.</a:t>
            </a:r>
            <a:endParaRPr sz="4000" dirty="0">
              <a:latin typeface="Times New Roman"/>
              <a:cs typeface="Times New Roman"/>
            </a:endParaRPr>
          </a:p>
          <a:p>
            <a:pPr marL="299085" marR="754380" indent="-287020">
              <a:lnSpc>
                <a:spcPct val="100000"/>
              </a:lnSpc>
              <a:spcBef>
                <a:spcPts val="1560"/>
              </a:spcBef>
            </a:pPr>
            <a:r>
              <a:rPr sz="3200" spc="-5" dirty="0">
                <a:solidFill>
                  <a:srgbClr val="FFFFFF"/>
                </a:solidFill>
                <a:latin typeface="Wingdings 3"/>
                <a:cs typeface="Wingdings 3"/>
              </a:rPr>
              <a:t></a:t>
            </a:r>
            <a:r>
              <a:rPr sz="4000" b="1" spc="-5" dirty="0">
                <a:solidFill>
                  <a:srgbClr val="001F5F"/>
                </a:solidFill>
                <a:latin typeface="Times New Roman"/>
                <a:cs typeface="Times New Roman"/>
              </a:rPr>
              <a:t>The </a:t>
            </a:r>
            <a:r>
              <a:rPr sz="4000" b="1" spc="-25" dirty="0">
                <a:solidFill>
                  <a:srgbClr val="001F5F"/>
                </a:solidFill>
                <a:latin typeface="Times New Roman"/>
                <a:cs typeface="Times New Roman"/>
              </a:rPr>
              <a:t>free </a:t>
            </a:r>
            <a:r>
              <a:rPr sz="4000" b="1" spc="-5" dirty="0">
                <a:solidFill>
                  <a:srgbClr val="001F5F"/>
                </a:solidFill>
                <a:latin typeface="Times New Roman"/>
                <a:cs typeface="Times New Roman"/>
              </a:rPr>
              <a:t>left turn </a:t>
            </a:r>
            <a:r>
              <a:rPr sz="4000" b="1" dirty="0">
                <a:solidFill>
                  <a:srgbClr val="001F5F"/>
                </a:solidFill>
                <a:latin typeface="Times New Roman"/>
                <a:cs typeface="Times New Roman"/>
              </a:rPr>
              <a:t>condition is </a:t>
            </a:r>
            <a:r>
              <a:rPr sz="4000" b="1" spc="-15" dirty="0">
                <a:solidFill>
                  <a:srgbClr val="001F5F"/>
                </a:solidFill>
                <a:latin typeface="Times New Roman"/>
                <a:cs typeface="Times New Roman"/>
              </a:rPr>
              <a:t>provided  </a:t>
            </a:r>
            <a:r>
              <a:rPr sz="4000" b="1" spc="-10" dirty="0">
                <a:solidFill>
                  <a:srgbClr val="001F5F"/>
                </a:solidFill>
                <a:latin typeface="Times New Roman"/>
                <a:cs typeface="Times New Roman"/>
              </a:rPr>
              <a:t>throughout </a:t>
            </a:r>
            <a:r>
              <a:rPr sz="4000" b="1" spc="-5" dirty="0">
                <a:solidFill>
                  <a:srgbClr val="001F5F"/>
                </a:solidFill>
                <a:latin typeface="Times New Roman"/>
                <a:cs typeface="Times New Roman"/>
              </a:rPr>
              <a:t>the </a:t>
            </a:r>
            <a:r>
              <a:rPr sz="4000" b="1" spc="-15" dirty="0">
                <a:solidFill>
                  <a:srgbClr val="001F5F"/>
                </a:solidFill>
                <a:latin typeface="Times New Roman"/>
                <a:cs typeface="Times New Roman"/>
              </a:rPr>
              <a:t>entire </a:t>
            </a:r>
            <a:r>
              <a:rPr sz="4000" b="1" dirty="0">
                <a:solidFill>
                  <a:srgbClr val="001F5F"/>
                </a:solidFill>
                <a:latin typeface="Times New Roman"/>
                <a:cs typeface="Times New Roman"/>
              </a:rPr>
              <a:t>signal</a:t>
            </a:r>
            <a:r>
              <a:rPr sz="4000" b="1" spc="20" dirty="0">
                <a:solidFill>
                  <a:srgbClr val="001F5F"/>
                </a:solidFill>
                <a:latin typeface="Times New Roman"/>
                <a:cs typeface="Times New Roman"/>
              </a:rPr>
              <a:t> </a:t>
            </a:r>
            <a:r>
              <a:rPr sz="4000" b="1" spc="-5" dirty="0">
                <a:solidFill>
                  <a:srgbClr val="001F5F"/>
                </a:solidFill>
                <a:latin typeface="Times New Roman"/>
                <a:cs typeface="Times New Roman"/>
              </a:rPr>
              <a:t>period.</a:t>
            </a:r>
            <a:endParaRPr sz="4000" dirty="0">
              <a:latin typeface="Times New Roman"/>
              <a:cs typeface="Times New Roman"/>
            </a:endParaRPr>
          </a:p>
          <a:p>
            <a:pPr marL="299085" marR="278130" indent="-287020">
              <a:lnSpc>
                <a:spcPct val="100000"/>
              </a:lnSpc>
              <a:spcBef>
                <a:spcPts val="1565"/>
              </a:spcBef>
            </a:pPr>
            <a:endParaRPr sz="40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86100" y="685800"/>
            <a:ext cx="5325110" cy="84382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632585" marR="5080" indent="-1620520">
              <a:lnSpc>
                <a:spcPct val="100000"/>
              </a:lnSpc>
              <a:spcBef>
                <a:spcPts val="100"/>
              </a:spcBef>
            </a:pPr>
            <a:r>
              <a:rPr sz="5400" dirty="0">
                <a:solidFill>
                  <a:srgbClr val="FF0000"/>
                </a:solidFill>
              </a:rPr>
              <a:t>COMPONE</a:t>
            </a:r>
            <a:r>
              <a:rPr sz="5400" spc="-10" dirty="0">
                <a:solidFill>
                  <a:srgbClr val="FF0000"/>
                </a:solidFill>
              </a:rPr>
              <a:t>TS</a:t>
            </a:r>
            <a:endParaRPr sz="5400" dirty="0"/>
          </a:p>
        </p:txBody>
      </p:sp>
      <p:sp>
        <p:nvSpPr>
          <p:cNvPr id="3" name="object 3"/>
          <p:cNvSpPr txBox="1"/>
          <p:nvPr/>
        </p:nvSpPr>
        <p:spPr>
          <a:xfrm>
            <a:off x="2819400" y="2057400"/>
            <a:ext cx="5858510" cy="3368871"/>
          </a:xfrm>
          <a:prstGeom prst="rect">
            <a:avLst/>
          </a:prstGeom>
        </p:spPr>
        <p:txBody>
          <a:bodyPr vert="horz" wrap="square" lIns="0" tIns="186690" rIns="0" bIns="0" rtlCol="0">
            <a:spAutoFit/>
          </a:bodyPr>
          <a:lstStyle/>
          <a:p>
            <a:pPr marL="469900" indent="-457200">
              <a:lnSpc>
                <a:spcPct val="100000"/>
              </a:lnSpc>
              <a:spcBef>
                <a:spcPts val="1470"/>
              </a:spcBef>
              <a:buFont typeface="Wingdings" panose="05000000000000000000" pitchFamily="2" charset="2"/>
              <a:buChar char="Ø"/>
            </a:pPr>
            <a:r>
              <a:rPr sz="3200" b="1" spc="-25" dirty="0">
                <a:solidFill>
                  <a:srgbClr val="362547"/>
                </a:solidFill>
                <a:latin typeface="Times New Roman"/>
                <a:cs typeface="Times New Roman"/>
              </a:rPr>
              <a:t>AT89C51</a:t>
            </a:r>
            <a:r>
              <a:rPr sz="3200" b="1" spc="-45" dirty="0">
                <a:solidFill>
                  <a:srgbClr val="362547"/>
                </a:solidFill>
                <a:latin typeface="Times New Roman"/>
                <a:cs typeface="Times New Roman"/>
              </a:rPr>
              <a:t> </a:t>
            </a:r>
            <a:r>
              <a:rPr sz="3200" b="1" spc="-10" dirty="0">
                <a:solidFill>
                  <a:srgbClr val="362547"/>
                </a:solidFill>
                <a:latin typeface="Times New Roman"/>
                <a:cs typeface="Times New Roman"/>
              </a:rPr>
              <a:t>Microcontroller</a:t>
            </a:r>
            <a:endParaRPr sz="3200" dirty="0">
              <a:latin typeface="Times New Roman"/>
              <a:cs typeface="Times New Roman"/>
            </a:endParaRPr>
          </a:p>
          <a:p>
            <a:pPr marL="469900" indent="-457200">
              <a:lnSpc>
                <a:spcPct val="100000"/>
              </a:lnSpc>
              <a:spcBef>
                <a:spcPts val="1370"/>
              </a:spcBef>
              <a:buFont typeface="Wingdings" panose="05000000000000000000" pitchFamily="2" charset="2"/>
              <a:buChar char="Ø"/>
            </a:pPr>
            <a:r>
              <a:rPr sz="3200" b="1" dirty="0">
                <a:solidFill>
                  <a:srgbClr val="362547"/>
                </a:solidFill>
                <a:latin typeface="Times New Roman"/>
                <a:cs typeface="Times New Roman"/>
              </a:rPr>
              <a:t>Resistor</a:t>
            </a:r>
            <a:r>
              <a:rPr sz="3200" b="1" spc="-85" dirty="0">
                <a:solidFill>
                  <a:srgbClr val="362547"/>
                </a:solidFill>
                <a:latin typeface="Times New Roman"/>
                <a:cs typeface="Times New Roman"/>
              </a:rPr>
              <a:t> </a:t>
            </a:r>
            <a:r>
              <a:rPr sz="3200" b="1" dirty="0">
                <a:solidFill>
                  <a:srgbClr val="362547"/>
                </a:solidFill>
                <a:latin typeface="Times New Roman"/>
                <a:cs typeface="Times New Roman"/>
              </a:rPr>
              <a:t>(</a:t>
            </a:r>
            <a:r>
              <a:rPr lang="en-GB" sz="3200" b="1" dirty="0">
                <a:solidFill>
                  <a:srgbClr val="362547"/>
                </a:solidFill>
                <a:latin typeface="Times New Roman"/>
                <a:cs typeface="Times New Roman"/>
              </a:rPr>
              <a:t>10</a:t>
            </a:r>
            <a:r>
              <a:rPr sz="3200" b="1" dirty="0">
                <a:solidFill>
                  <a:srgbClr val="362547"/>
                </a:solidFill>
                <a:latin typeface="Times New Roman"/>
                <a:cs typeface="Times New Roman"/>
              </a:rPr>
              <a:t>KΩ)</a:t>
            </a:r>
            <a:endParaRPr sz="3200" dirty="0">
              <a:latin typeface="Times New Roman"/>
              <a:cs typeface="Times New Roman"/>
            </a:endParaRPr>
          </a:p>
          <a:p>
            <a:pPr marL="469900" indent="-457200">
              <a:lnSpc>
                <a:spcPct val="100000"/>
              </a:lnSpc>
              <a:spcBef>
                <a:spcPts val="1370"/>
              </a:spcBef>
              <a:buFont typeface="Wingdings" panose="05000000000000000000" pitchFamily="2" charset="2"/>
              <a:buChar char="Ø"/>
            </a:pPr>
            <a:r>
              <a:rPr sz="3200" b="1" spc="5" dirty="0">
                <a:solidFill>
                  <a:srgbClr val="362547"/>
                </a:solidFill>
                <a:latin typeface="Times New Roman"/>
                <a:cs typeface="Times New Roman"/>
              </a:rPr>
              <a:t>LED </a:t>
            </a:r>
            <a:r>
              <a:rPr sz="3200" b="1" dirty="0">
                <a:solidFill>
                  <a:srgbClr val="362547"/>
                </a:solidFill>
                <a:latin typeface="Times New Roman"/>
                <a:cs typeface="Times New Roman"/>
              </a:rPr>
              <a:t>light (Red, </a:t>
            </a:r>
            <a:r>
              <a:rPr sz="3200" b="1" spc="-10" dirty="0">
                <a:solidFill>
                  <a:srgbClr val="362547"/>
                </a:solidFill>
                <a:latin typeface="Times New Roman"/>
                <a:cs typeface="Times New Roman"/>
              </a:rPr>
              <a:t>Green,</a:t>
            </a:r>
            <a:r>
              <a:rPr sz="3200" b="1" spc="-100" dirty="0">
                <a:solidFill>
                  <a:srgbClr val="362547"/>
                </a:solidFill>
                <a:latin typeface="Times New Roman"/>
                <a:cs typeface="Times New Roman"/>
              </a:rPr>
              <a:t> </a:t>
            </a:r>
            <a:r>
              <a:rPr sz="3200" b="1" dirty="0">
                <a:solidFill>
                  <a:srgbClr val="362547"/>
                </a:solidFill>
                <a:latin typeface="Times New Roman"/>
                <a:cs typeface="Times New Roman"/>
              </a:rPr>
              <a:t>Blue)</a:t>
            </a:r>
            <a:endParaRPr lang="en-US" sz="3200" b="1" dirty="0">
              <a:solidFill>
                <a:srgbClr val="362547"/>
              </a:solidFill>
              <a:latin typeface="Times New Roman"/>
              <a:cs typeface="Times New Roman"/>
            </a:endParaRPr>
          </a:p>
          <a:p>
            <a:pPr marL="469900" indent="-457200">
              <a:lnSpc>
                <a:spcPct val="100000"/>
              </a:lnSpc>
              <a:spcBef>
                <a:spcPts val="1370"/>
              </a:spcBef>
              <a:buFont typeface="Wingdings" panose="05000000000000000000" pitchFamily="2" charset="2"/>
              <a:buChar char="Ø"/>
            </a:pPr>
            <a:r>
              <a:rPr lang="en-US" sz="3200" b="1" dirty="0">
                <a:solidFill>
                  <a:srgbClr val="362547"/>
                </a:solidFill>
                <a:latin typeface="Times New Roman"/>
                <a:cs typeface="Times New Roman"/>
              </a:rPr>
              <a:t>Seven Segment display</a:t>
            </a:r>
            <a:endParaRPr sz="3200" dirty="0">
              <a:latin typeface="Times New Roman"/>
              <a:cs typeface="Times New Roman"/>
            </a:endParaRPr>
          </a:p>
          <a:p>
            <a:pPr marL="469900" indent="-457200">
              <a:lnSpc>
                <a:spcPct val="100000"/>
              </a:lnSpc>
              <a:spcBef>
                <a:spcPts val="1365"/>
              </a:spcBef>
              <a:buFont typeface="Wingdings" panose="05000000000000000000" pitchFamily="2" charset="2"/>
              <a:buChar char="Ø"/>
            </a:pPr>
            <a:r>
              <a:rPr sz="3200" b="1" spc="5" dirty="0">
                <a:solidFill>
                  <a:srgbClr val="362547"/>
                </a:solidFill>
                <a:latin typeface="Times New Roman"/>
                <a:cs typeface="Times New Roman"/>
              </a:rPr>
              <a:t>Power</a:t>
            </a:r>
            <a:r>
              <a:rPr sz="3200" b="1" spc="-95" dirty="0">
                <a:solidFill>
                  <a:srgbClr val="362547"/>
                </a:solidFill>
                <a:latin typeface="Times New Roman"/>
                <a:cs typeface="Times New Roman"/>
              </a:rPr>
              <a:t> </a:t>
            </a:r>
            <a:r>
              <a:rPr sz="3200" b="1" spc="-5" dirty="0">
                <a:solidFill>
                  <a:srgbClr val="362547"/>
                </a:solidFill>
                <a:latin typeface="Times New Roman"/>
                <a:cs typeface="Times New Roman"/>
              </a:rPr>
              <a:t>supply</a:t>
            </a:r>
            <a:endParaRPr sz="32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292855" y="133858"/>
            <a:ext cx="4784090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800" spc="-5" dirty="0">
                <a:solidFill>
                  <a:srgbClr val="006FC0"/>
                </a:solidFill>
                <a:latin typeface="Algerian"/>
                <a:cs typeface="Algerian"/>
              </a:rPr>
              <a:t>Flow chart</a:t>
            </a:r>
            <a:endParaRPr sz="4800" dirty="0">
              <a:latin typeface="Algerian"/>
              <a:cs typeface="Algerian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1219200"/>
            <a:ext cx="7953338" cy="5334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184</TotalTime>
  <Words>451</Words>
  <Application>Microsoft Office PowerPoint</Application>
  <PresentationFormat>Widescreen</PresentationFormat>
  <Paragraphs>57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4" baseType="lpstr">
      <vt:lpstr>Wingdings 2</vt:lpstr>
      <vt:lpstr>Calibri</vt:lpstr>
      <vt:lpstr>Algerian</vt:lpstr>
      <vt:lpstr>Gill Sans MT</vt:lpstr>
      <vt:lpstr>Wingdings</vt:lpstr>
      <vt:lpstr>Wingdings 3</vt:lpstr>
      <vt:lpstr>Arial</vt:lpstr>
      <vt:lpstr>Times New Roman</vt:lpstr>
      <vt:lpstr>Century Gothic</vt:lpstr>
      <vt:lpstr>Office Theme</vt:lpstr>
      <vt:lpstr>TRAFFIC LIGHT  CONTROLLER Based on AT89C51 Microcontroller</vt:lpstr>
      <vt:lpstr>INTRODUCTION</vt:lpstr>
      <vt:lpstr>Purpose</vt:lpstr>
      <vt:lpstr>RED</vt:lpstr>
      <vt:lpstr>YELLOW</vt:lpstr>
      <vt:lpstr>Few things about AT89C51</vt:lpstr>
      <vt:lpstr>FEATURES OF TRAFFIC LIGHT CONTROLLER</vt:lpstr>
      <vt:lpstr>COMPONETS</vt:lpstr>
      <vt:lpstr>Flow chart</vt:lpstr>
      <vt:lpstr>CIRCUIT DIAGRAM</vt:lpstr>
      <vt:lpstr>WORKING</vt:lpstr>
      <vt:lpstr>MOTIVATION</vt:lpstr>
      <vt:lpstr>SCOPE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TRAFFIC LIGHT  CONTROLLER Based on AT89C51 Microcontroller</dc:title>
  <cp:lastModifiedBy>Noorulain</cp:lastModifiedBy>
  <cp:revision>7</cp:revision>
  <dcterms:created xsi:type="dcterms:W3CDTF">2020-09-27T23:16:07Z</dcterms:created>
  <dcterms:modified xsi:type="dcterms:W3CDTF">2020-10-16T08:00:44Z</dcterms:modified>
</cp:coreProperties>
</file>